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94" r:id="rId3"/>
    <p:sldId id="295" r:id="rId4"/>
    <p:sldId id="288" r:id="rId5"/>
    <p:sldId id="287" r:id="rId6"/>
    <p:sldId id="286" r:id="rId7"/>
    <p:sldId id="263" r:id="rId8"/>
    <p:sldId id="285" r:id="rId9"/>
    <p:sldId id="264" r:id="rId10"/>
    <p:sldId id="284" r:id="rId11"/>
    <p:sldId id="265" r:id="rId12"/>
    <p:sldId id="283" r:id="rId13"/>
    <p:sldId id="282" r:id="rId14"/>
    <p:sldId id="262" r:id="rId15"/>
    <p:sldId id="281" r:id="rId16"/>
    <p:sldId id="280" r:id="rId17"/>
    <p:sldId id="266" r:id="rId18"/>
    <p:sldId id="279" r:id="rId19"/>
    <p:sldId id="278" r:id="rId20"/>
    <p:sldId id="277" r:id="rId21"/>
    <p:sldId id="267" r:id="rId22"/>
    <p:sldId id="268" r:id="rId23"/>
    <p:sldId id="276" r:id="rId24"/>
    <p:sldId id="275" r:id="rId25"/>
    <p:sldId id="269" r:id="rId26"/>
    <p:sldId id="274" r:id="rId27"/>
    <p:sldId id="273" r:id="rId28"/>
    <p:sldId id="272" r:id="rId29"/>
    <p:sldId id="260" r:id="rId30"/>
    <p:sldId id="293" r:id="rId31"/>
    <p:sldId id="292" r:id="rId32"/>
    <p:sldId id="271" r:id="rId33"/>
    <p:sldId id="291" r:id="rId34"/>
    <p:sldId id="290" r:id="rId35"/>
    <p:sldId id="289" r:id="rId36"/>
    <p:sldId id="270" r:id="rId37"/>
    <p:sldId id="261" r:id="rId38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03" autoAdjust="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8135EC14-428A-4EF2-9A53-A64E09856B4C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2D217284-C6E7-4A87-A5F7-06C333ADB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32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17284-C6E7-4A87-A5F7-06C333ADBB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70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17284-C6E7-4A87-A5F7-06C333ADBBE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48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17284-C6E7-4A87-A5F7-06C333ADBBE6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731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17284-C6E7-4A87-A5F7-06C333ADBBE6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56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17284-C6E7-4A87-A5F7-06C333ADBB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92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17284-C6E7-4A87-A5F7-06C333ADBB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223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17284-C6E7-4A87-A5F7-06C333ADBB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05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17284-C6E7-4A87-A5F7-06C333ADBB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34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17284-C6E7-4A87-A5F7-06C333ADBBE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283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17284-C6E7-4A87-A5F7-06C333ADBBE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62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17284-C6E7-4A87-A5F7-06C333ADBBE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82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17284-C6E7-4A87-A5F7-06C333ADBBE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16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E403-43D8-4002-B0DD-9C62B907E132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C87B-302D-4E15-BAEB-F1489F129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E403-43D8-4002-B0DD-9C62B907E132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C87B-302D-4E15-BAEB-F1489F129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E403-43D8-4002-B0DD-9C62B907E132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C87B-302D-4E15-BAEB-F1489F129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E403-43D8-4002-B0DD-9C62B907E132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C87B-302D-4E15-BAEB-F1489F129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E403-43D8-4002-B0DD-9C62B907E132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C87B-302D-4E15-BAEB-F1489F129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E403-43D8-4002-B0DD-9C62B907E132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C87B-302D-4E15-BAEB-F1489F129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E403-43D8-4002-B0DD-9C62B907E132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C87B-302D-4E15-BAEB-F1489F129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E403-43D8-4002-B0DD-9C62B907E132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C87B-302D-4E15-BAEB-F1489F129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E403-43D8-4002-B0DD-9C62B907E132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C87B-302D-4E15-BAEB-F1489F129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E403-43D8-4002-B0DD-9C62B907E132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C87B-302D-4E15-BAEB-F1489F129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E403-43D8-4002-B0DD-9C62B907E132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C87B-302D-4E15-BAEB-F1489F129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9E403-43D8-4002-B0DD-9C62B907E132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5C87B-302D-4E15-BAEB-F1489F129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Cards (I am; I will; I bring; etc.)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Command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81027041"/>
              </p:ext>
            </p:extLst>
          </p:nvPr>
        </p:nvGraphicFramePr>
        <p:xfrm>
          <a:off x="533400" y="6096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direct and decisive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push back when pushed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emotional clarity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challenge and conflicts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exerting control in situations that seem out of control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passivity and avoidance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comfortable</a:t>
                      </a:r>
                      <a:r>
                        <a:rPr lang="en-US" baseline="0" dirty="0" smtClean="0">
                          <a:latin typeface="Calibri"/>
                        </a:rPr>
                        <a:t> in the driver’s seat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514600" y="4730827"/>
            <a:ext cx="4109292" cy="175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See what needs to be done and say so</a:t>
            </a:r>
          </a:p>
          <a:p>
            <a:r>
              <a:rPr lang="en-US" dirty="0"/>
              <a:t>Willing to confront</a:t>
            </a:r>
          </a:p>
          <a:p>
            <a:r>
              <a:rPr lang="en-US" dirty="0"/>
              <a:t>Take charge in a crisis</a:t>
            </a:r>
          </a:p>
          <a:p>
            <a:r>
              <a:rPr lang="en-US" dirty="0"/>
              <a:t>Very willing to share opinions with others</a:t>
            </a:r>
          </a:p>
          <a:p>
            <a:r>
              <a:rPr lang="en-US" dirty="0"/>
              <a:t>Push others to take risks</a:t>
            </a:r>
          </a:p>
          <a:p>
            <a:r>
              <a:rPr lang="en-US" dirty="0"/>
              <a:t>Presence and poise</a:t>
            </a:r>
          </a:p>
        </p:txBody>
      </p:sp>
    </p:spTree>
    <p:extLst>
      <p:ext uri="{BB962C8B-B14F-4D97-AF65-F5344CB8AC3E}">
        <p14:creationId xmlns:p14="http://schemas.microsoft.com/office/powerpoint/2010/main" val="343245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Communication	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26133098"/>
              </p:ext>
            </p:extLst>
          </p:nvPr>
        </p:nvGraphicFramePr>
        <p:xfrm>
          <a:off x="533400" y="685800"/>
          <a:ext cx="81534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59436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verbally expressive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connect with others through words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attention to messages that must be heard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sounding board, an audience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stories and storytellers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experience without expression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silence is not golden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0" y="4876800"/>
            <a:ext cx="45720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dirty="0"/>
              <a:t>Enjoy talking – and do it well</a:t>
            </a:r>
          </a:p>
          <a:p>
            <a:r>
              <a:rPr lang="en-US" dirty="0"/>
              <a:t>Good at explaining clearly</a:t>
            </a:r>
          </a:p>
          <a:p>
            <a:r>
              <a:rPr lang="en-US" dirty="0"/>
              <a:t>Captivating stories, images, metaphors</a:t>
            </a:r>
          </a:p>
          <a:p>
            <a:r>
              <a:rPr lang="en-US" dirty="0"/>
              <a:t>Inspirational and motivating</a:t>
            </a:r>
          </a:p>
        </p:txBody>
      </p:sp>
    </p:spTree>
    <p:extLst>
      <p:ext uri="{BB962C8B-B14F-4D97-AF65-F5344CB8AC3E}">
        <p14:creationId xmlns:p14="http://schemas.microsoft.com/office/powerpoint/2010/main" val="130392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Competition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43310474"/>
              </p:ext>
            </p:extLst>
          </p:nvPr>
        </p:nvGraphicFramePr>
        <p:xfrm>
          <a:off x="457200" y="7620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aware of my competitors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strive to win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an aspiration to be the best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peers</a:t>
                      </a:r>
                      <a:r>
                        <a:rPr lang="en-US" baseline="0" dirty="0" smtClean="0">
                          <a:latin typeface="Calibri"/>
                        </a:rPr>
                        <a:t> for comparison and motivation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chance to go against</a:t>
                      </a:r>
                      <a:r>
                        <a:rPr lang="en-US" baseline="0" dirty="0" smtClean="0">
                          <a:latin typeface="Calibri"/>
                        </a:rPr>
                        <a:t> the best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coming in second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no consolation prizes – the gold medal is the only medal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76400" y="4800600"/>
            <a:ext cx="57150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Wants to excel, to win</a:t>
            </a:r>
          </a:p>
          <a:p>
            <a:r>
              <a:rPr lang="en-US" dirty="0"/>
              <a:t>Tend to compare self to others</a:t>
            </a:r>
          </a:p>
          <a:p>
            <a:r>
              <a:rPr lang="en-US" dirty="0"/>
              <a:t>Pushes self and others to be the best</a:t>
            </a:r>
          </a:p>
          <a:p>
            <a:r>
              <a:rPr lang="en-US" dirty="0"/>
              <a:t>Good at selecting venues where they can excel and achieve</a:t>
            </a:r>
          </a:p>
          <a:p>
            <a:r>
              <a:rPr lang="en-US" dirty="0"/>
              <a:t>Performance-oriented</a:t>
            </a:r>
          </a:p>
        </p:txBody>
      </p:sp>
    </p:spTree>
    <p:extLst>
      <p:ext uri="{BB962C8B-B14F-4D97-AF65-F5344CB8AC3E}">
        <p14:creationId xmlns:p14="http://schemas.microsoft.com/office/powerpoint/2010/main" val="170314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Connectedness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47203341"/>
              </p:ext>
            </p:extLst>
          </p:nvPr>
        </p:nvGraphicFramePr>
        <p:xfrm>
          <a:off x="484742" y="609600"/>
          <a:ext cx="8229600" cy="4114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incredibly aware of the borderless and timeless human family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integrate parts into wholes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an appreciation of</a:t>
                      </a:r>
                      <a:r>
                        <a:rPr lang="en-US" baseline="0" dirty="0" smtClean="0">
                          <a:latin typeface="Calibri"/>
                        </a:rPr>
                        <a:t> the mystery and wonder of life and all creation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to be part of something bigger than myself:</a:t>
                      </a:r>
                      <a:r>
                        <a:rPr lang="en-US" baseline="0" dirty="0" smtClean="0">
                          <a:latin typeface="Calibri"/>
                        </a:rPr>
                        <a:t> a family, a team, an organization, a global community, a cosmos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circles of life and threads</a:t>
                      </a:r>
                      <a:r>
                        <a:rPr lang="en-US" baseline="0" dirty="0" smtClean="0">
                          <a:latin typeface="Calibri"/>
                        </a:rPr>
                        <a:t> of continuity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an “us vs. them” mentality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person as body, mind and spirit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62000" y="4953000"/>
            <a:ext cx="76200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See that all things happen for a reason</a:t>
            </a:r>
          </a:p>
          <a:p>
            <a:r>
              <a:rPr lang="en-US" dirty="0"/>
              <a:t>Believe that all things are connected to each other</a:t>
            </a:r>
          </a:p>
          <a:p>
            <a:r>
              <a:rPr lang="en-US" dirty="0"/>
              <a:t>Respectful, considerate, accepting, caring for others because of this connection</a:t>
            </a:r>
          </a:p>
          <a:p>
            <a:r>
              <a:rPr lang="en-US" dirty="0"/>
              <a:t>Bridge builder</a:t>
            </a:r>
          </a:p>
          <a:p>
            <a:r>
              <a:rPr lang="en-US" dirty="0"/>
              <a:t>Strong sense of purpose in life</a:t>
            </a:r>
          </a:p>
        </p:txBody>
      </p:sp>
    </p:spTree>
    <p:extLst>
      <p:ext uri="{BB962C8B-B14F-4D97-AF65-F5344CB8AC3E}">
        <p14:creationId xmlns:p14="http://schemas.microsoft.com/office/powerpoint/2010/main" val="129216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Consistency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60833960"/>
              </p:ext>
            </p:extLst>
          </p:nvPr>
        </p:nvGraphicFramePr>
        <p:xfrm>
          <a:off x="457200" y="6096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86000"/>
                <a:gridCol w="59436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more interested in group needs than individual wants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reduce variance and increase uniformity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rules and policies that promote cultural predictability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standard operating procedures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repeating things in the exact same way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unnecessary</a:t>
                      </a:r>
                      <a:r>
                        <a:rPr lang="en-US" baseline="0" dirty="0" smtClean="0">
                          <a:latin typeface="Calibri"/>
                        </a:rPr>
                        <a:t>  customization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the beauty and efficiency of a consistent golf</a:t>
                      </a:r>
                      <a:r>
                        <a:rPr lang="en-US" baseline="0" dirty="0" smtClean="0">
                          <a:latin typeface="Calibri"/>
                        </a:rPr>
                        <a:t> swing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914400" y="4724400"/>
            <a:ext cx="7315200" cy="175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Balance is important</a:t>
            </a:r>
          </a:p>
          <a:p>
            <a:r>
              <a:rPr lang="en-US" dirty="0"/>
              <a:t>Clear rules and procedures enable them to treat everyone fairly and equally</a:t>
            </a:r>
          </a:p>
          <a:p>
            <a:r>
              <a:rPr lang="en-US" dirty="0"/>
              <a:t>Warrior against special treatment or favoritism</a:t>
            </a:r>
          </a:p>
          <a:p>
            <a:r>
              <a:rPr lang="en-US" dirty="0"/>
              <a:t>Predictable and even-handed</a:t>
            </a:r>
          </a:p>
          <a:p>
            <a:r>
              <a:rPr lang="en-US" dirty="0"/>
              <a:t>Fair and just in their treatment of others</a:t>
            </a:r>
          </a:p>
          <a:p>
            <a:r>
              <a:rPr lang="en-US" dirty="0"/>
              <a:t>Good at designing and implementing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88452815"/>
              </p:ext>
            </p:extLst>
          </p:nvPr>
        </p:nvGraphicFramePr>
        <p:xfrm>
          <a:off x="533400" y="6858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appreciative of my predecessors and prior events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remember important history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accurate memories and valuable memorabilia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relevant background for discussions/decisions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the retrospective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when the past is forgotten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rearview</a:t>
                      </a:r>
                      <a:r>
                        <a:rPr lang="en-US" baseline="0" dirty="0" smtClean="0">
                          <a:latin typeface="Calibri"/>
                        </a:rPr>
                        <a:t> mirror – essential for safe driving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49007" y="4724400"/>
            <a:ext cx="8229600" cy="175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Look to the past to understand the present</a:t>
            </a:r>
          </a:p>
          <a:p>
            <a:r>
              <a:rPr lang="en-US" dirty="0"/>
              <a:t>See patterns that emerge from studying what happened before</a:t>
            </a:r>
          </a:p>
          <a:p>
            <a:r>
              <a:rPr lang="en-US" dirty="0"/>
              <a:t>Need to understand the history of an event and the surrounding dynamics of decisions</a:t>
            </a:r>
          </a:p>
          <a:p>
            <a:r>
              <a:rPr lang="en-US" dirty="0"/>
              <a:t>Want to understand how we got to where we are</a:t>
            </a:r>
          </a:p>
          <a:p>
            <a:r>
              <a:rPr lang="en-US" dirty="0"/>
              <a:t>Understanding initial intentions and underlying structure gives them confidence to make decisions</a:t>
            </a:r>
          </a:p>
        </p:txBody>
      </p:sp>
    </p:spTree>
    <p:extLst>
      <p:ext uri="{BB962C8B-B14F-4D97-AF65-F5344CB8AC3E}">
        <p14:creationId xmlns:p14="http://schemas.microsoft.com/office/powerpoint/2010/main" val="19953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Deliberative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01161591"/>
              </p:ext>
            </p:extLst>
          </p:nvPr>
        </p:nvGraphicFramePr>
        <p:xfrm>
          <a:off x="457200" y="685800"/>
          <a:ext cx="8229600" cy="3931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a vigilant observer of potential risk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anticipate things that could go wrong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thorough</a:t>
                      </a:r>
                      <a:r>
                        <a:rPr lang="en-US" baseline="0" dirty="0" smtClean="0">
                          <a:latin typeface="Calibri"/>
                        </a:rPr>
                        <a:t> and conscientious approach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time to listen and think before being expected to speak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restraint and caution in the face of risk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rush to judgment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an ounce of</a:t>
                      </a:r>
                      <a:r>
                        <a:rPr lang="en-US" baseline="0" dirty="0" smtClean="0">
                          <a:latin typeface="Calibri"/>
                        </a:rPr>
                        <a:t> prevention is worth a pound of cure; a jury must deliberate before there is a verdict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914400" y="4817125"/>
            <a:ext cx="73152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Think through all the pros and cons before making a decision</a:t>
            </a:r>
          </a:p>
          <a:p>
            <a:r>
              <a:rPr lang="en-US" dirty="0"/>
              <a:t>Making the right decision is more important than the timing of the decision</a:t>
            </a:r>
          </a:p>
          <a:p>
            <a:r>
              <a:rPr lang="en-US" dirty="0"/>
              <a:t>Almost always make good decisions – just not quickly</a:t>
            </a:r>
          </a:p>
          <a:p>
            <a:r>
              <a:rPr lang="en-US" dirty="0"/>
              <a:t>Thorough and careful, often a private person</a:t>
            </a:r>
          </a:p>
          <a:p>
            <a:r>
              <a:rPr lang="en-US" dirty="0"/>
              <a:t>Good at seeing the risks inherent in any decision</a:t>
            </a:r>
          </a:p>
        </p:txBody>
      </p:sp>
    </p:spTree>
    <p:extLst>
      <p:ext uri="{BB962C8B-B14F-4D97-AF65-F5344CB8AC3E}">
        <p14:creationId xmlns:p14="http://schemas.microsoft.com/office/powerpoint/2010/main" val="371603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Developer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13072144"/>
              </p:ext>
            </p:extLst>
          </p:nvPr>
        </p:nvGraphicFramePr>
        <p:xfrm>
          <a:off x="457200" y="8382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patient</a:t>
                      </a:r>
                      <a:r>
                        <a:rPr lang="en-US" baseline="0" dirty="0" smtClean="0">
                          <a:latin typeface="Calibri"/>
                        </a:rPr>
                        <a:t> with the inexperienced and unseasoned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get satisfaction from</a:t>
                      </a:r>
                      <a:r>
                        <a:rPr lang="en-US" baseline="0" dirty="0" smtClean="0">
                          <a:latin typeface="Calibri"/>
                        </a:rPr>
                        <a:t> the growth of others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commitment (time</a:t>
                      </a:r>
                      <a:r>
                        <a:rPr lang="en-US" baseline="0" dirty="0" smtClean="0">
                          <a:latin typeface="Calibri"/>
                        </a:rPr>
                        <a:t> and energy) to human growth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someone to invest in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human potential and progress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wasted or unrealized</a:t>
                      </a:r>
                      <a:r>
                        <a:rPr lang="en-US" baseline="0" dirty="0" smtClean="0">
                          <a:latin typeface="Calibri"/>
                        </a:rPr>
                        <a:t> potential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parent’s patience with a baby learning to walk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246742" y="5029200"/>
            <a:ext cx="65532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See the potential in others</a:t>
            </a:r>
          </a:p>
          <a:p>
            <a:r>
              <a:rPr lang="en-US" dirty="0"/>
              <a:t>Love to see progress – they appreciate the baby steps </a:t>
            </a:r>
            <a:r>
              <a:rPr lang="en-US" dirty="0" smtClean="0"/>
              <a:t>others </a:t>
            </a:r>
            <a:r>
              <a:rPr lang="en-US" dirty="0"/>
              <a:t>ignore</a:t>
            </a:r>
          </a:p>
          <a:p>
            <a:r>
              <a:rPr lang="en-US" dirty="0"/>
              <a:t>Encouraging</a:t>
            </a:r>
          </a:p>
          <a:p>
            <a:r>
              <a:rPr lang="en-US" dirty="0"/>
              <a:t>Like to help others experience success</a:t>
            </a:r>
          </a:p>
        </p:txBody>
      </p:sp>
    </p:spTree>
    <p:extLst>
      <p:ext uri="{BB962C8B-B14F-4D97-AF65-F5344CB8AC3E}">
        <p14:creationId xmlns:p14="http://schemas.microsoft.com/office/powerpoint/2010/main" val="41615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Discipline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90854948"/>
              </p:ext>
            </p:extLst>
          </p:nvPr>
        </p:nvGraphicFramePr>
        <p:xfrm>
          <a:off x="457200" y="6858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an efficient manager of limited resources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plan in</a:t>
                      </a:r>
                      <a:r>
                        <a:rPr lang="en-US" baseline="0" dirty="0" smtClean="0">
                          <a:latin typeface="Calibri"/>
                        </a:rPr>
                        <a:t> advance and then follow the plan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precision and detail orientation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structured and organized environment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things that are organized and orderly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chaos and confusion, flying by the seat of one’s pants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having their ducks</a:t>
                      </a:r>
                      <a:r>
                        <a:rPr lang="en-US" baseline="0" dirty="0" smtClean="0">
                          <a:latin typeface="Calibri"/>
                        </a:rPr>
                        <a:t> in a row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4731745"/>
            <a:ext cx="7772400" cy="175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Highly organized</a:t>
            </a:r>
          </a:p>
          <a:p>
            <a:r>
              <a:rPr lang="en-US" dirty="0"/>
              <a:t>Get things done on time</a:t>
            </a:r>
          </a:p>
          <a:p>
            <a:r>
              <a:rPr lang="en-US" dirty="0"/>
              <a:t>Create order and structure where needed</a:t>
            </a:r>
          </a:p>
          <a:p>
            <a:r>
              <a:rPr lang="en-US" dirty="0"/>
              <a:t>Efficient, effective, &amp; task-oriented</a:t>
            </a:r>
          </a:p>
          <a:p>
            <a:r>
              <a:rPr lang="en-US" dirty="0"/>
              <a:t>Need predictability</a:t>
            </a:r>
          </a:p>
          <a:p>
            <a:r>
              <a:rPr lang="en-US" dirty="0"/>
              <a:t>Most productive when there is a routine and can feel in control of the situation</a:t>
            </a:r>
          </a:p>
        </p:txBody>
      </p:sp>
    </p:spTree>
    <p:extLst>
      <p:ext uri="{BB962C8B-B14F-4D97-AF65-F5344CB8AC3E}">
        <p14:creationId xmlns:p14="http://schemas.microsoft.com/office/powerpoint/2010/main" val="97998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Empathy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49084659"/>
              </p:ext>
            </p:extLst>
          </p:nvPr>
        </p:nvGraphicFramePr>
        <p:xfrm>
          <a:off x="457200" y="7620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an emotional person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make the visceral explicit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emotional intelligence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freedom to laugh, cry,</a:t>
                      </a:r>
                      <a:r>
                        <a:rPr lang="en-US" baseline="0" dirty="0" smtClean="0">
                          <a:latin typeface="Calibri"/>
                        </a:rPr>
                        <a:t> vent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the gladness, sadness, madness of humanity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those things that block or limit</a:t>
                      </a:r>
                      <a:r>
                        <a:rPr lang="en-US" baseline="0" dirty="0" smtClean="0">
                          <a:latin typeface="Calibri"/>
                        </a:rPr>
                        <a:t> emotional expression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person’s affect will often determine</a:t>
                      </a:r>
                      <a:r>
                        <a:rPr lang="en-US" baseline="0" dirty="0" smtClean="0">
                          <a:latin typeface="Calibri"/>
                        </a:rPr>
                        <a:t> their effect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018142" y="4876800"/>
            <a:ext cx="70866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Instinctive understanding of others</a:t>
            </a:r>
          </a:p>
          <a:p>
            <a:r>
              <a:rPr lang="en-US" dirty="0"/>
              <a:t>Sense what it is like to be someone else</a:t>
            </a:r>
          </a:p>
          <a:p>
            <a:r>
              <a:rPr lang="en-US" dirty="0"/>
              <a:t>Pick up on the pain and joy of others, sometimes before they express it</a:t>
            </a:r>
          </a:p>
          <a:p>
            <a:r>
              <a:rPr lang="en-US" dirty="0"/>
              <a:t>People felt heard and understood by them and are drawn to them by this</a:t>
            </a:r>
          </a:p>
          <a:p>
            <a:r>
              <a:rPr lang="en-US" dirty="0"/>
              <a:t>Form close supportive relationships with others</a:t>
            </a:r>
          </a:p>
        </p:txBody>
      </p:sp>
    </p:spTree>
    <p:extLst>
      <p:ext uri="{BB962C8B-B14F-4D97-AF65-F5344CB8AC3E}">
        <p14:creationId xmlns:p14="http://schemas.microsoft.com/office/powerpoint/2010/main" val="204642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In the context of your work environment, 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4127440"/>
              </p:ext>
            </p:extLst>
          </p:nvPr>
        </p:nvGraphicFramePr>
        <p:xfrm>
          <a:off x="457200" y="1295398"/>
          <a:ext cx="8229600" cy="518160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65660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“Who or what</a:t>
                      </a:r>
                      <a:r>
                        <a:rPr lang="en-US" baseline="0" dirty="0" smtClean="0">
                          <a:latin typeface="Calibri"/>
                        </a:rPr>
                        <a:t> are you?”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660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“What do you do</a:t>
                      </a:r>
                      <a:r>
                        <a:rPr lang="en-US" baseline="0" dirty="0" smtClean="0">
                          <a:latin typeface="Calibri"/>
                        </a:rPr>
                        <a:t> or what role do you play?”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4928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“What do you bring or contribute to a group or work environment?”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4928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</a:rPr>
                        <a:t>→  ”What do you need or require from a group or work environment?”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660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”What</a:t>
                      </a:r>
                      <a:r>
                        <a:rPr lang="en-US" baseline="0" dirty="0" smtClean="0">
                          <a:latin typeface="Calibri"/>
                        </a:rPr>
                        <a:t> do you love or value?”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660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“What do you dislike or not value?”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660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”What metaphor</a:t>
                      </a:r>
                      <a:r>
                        <a:rPr lang="en-US" baseline="0" dirty="0" smtClean="0">
                          <a:latin typeface="Calibri"/>
                        </a:rPr>
                        <a:t> or image best illustrates your strengths?”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96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Focus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71728781"/>
              </p:ext>
            </p:extLst>
          </p:nvPr>
        </p:nvGraphicFramePr>
        <p:xfrm>
          <a:off x="419100" y="7620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intensely and intentionally single-minded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persevere</a:t>
                      </a:r>
                      <a:r>
                        <a:rPr lang="en-US" baseline="0" dirty="0" smtClean="0">
                          <a:latin typeface="Calibri"/>
                        </a:rPr>
                        <a:t> until the goal is reached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clarity through concentration</a:t>
                      </a:r>
                      <a:r>
                        <a:rPr lang="en-US" baseline="0" dirty="0" smtClean="0">
                          <a:latin typeface="Calibri"/>
                        </a:rPr>
                        <a:t> and direction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goal to establish priorities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to begin</a:t>
                      </a:r>
                      <a:r>
                        <a:rPr lang="en-US" baseline="0" dirty="0" smtClean="0">
                          <a:latin typeface="Calibri"/>
                        </a:rPr>
                        <a:t> with the end in mind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going</a:t>
                      </a:r>
                      <a:r>
                        <a:rPr lang="en-US" baseline="0" dirty="0" smtClean="0">
                          <a:latin typeface="Calibri"/>
                        </a:rPr>
                        <a:t> off on misdirected tangents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“in the zone”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52600" y="4800600"/>
            <a:ext cx="55626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Prioritize actions</a:t>
            </a:r>
          </a:p>
          <a:p>
            <a:r>
              <a:rPr lang="en-US" dirty="0"/>
              <a:t>Good follow-through</a:t>
            </a:r>
          </a:p>
          <a:p>
            <a:r>
              <a:rPr lang="en-US" dirty="0"/>
              <a:t>Goal-oriented – need to see a clear destination</a:t>
            </a:r>
          </a:p>
          <a:p>
            <a:r>
              <a:rPr lang="en-US" dirty="0"/>
              <a:t>Stay on track</a:t>
            </a:r>
          </a:p>
          <a:p>
            <a:r>
              <a:rPr lang="en-US" dirty="0"/>
              <a:t>Filter out anything that doesn’t get them toward the goal</a:t>
            </a:r>
          </a:p>
        </p:txBody>
      </p:sp>
    </p:spTree>
    <p:extLst>
      <p:ext uri="{BB962C8B-B14F-4D97-AF65-F5344CB8AC3E}">
        <p14:creationId xmlns:p14="http://schemas.microsoft.com/office/powerpoint/2010/main" val="125002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Futuristic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81145784"/>
              </p:ext>
            </p:extLst>
          </p:nvPr>
        </p:nvGraphicFramePr>
        <p:xfrm>
          <a:off x="685800" y="6858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fascinated with tomorrow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anticipate and imagine what could or should be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previews, predictions, forecasts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opportunities to talk about the foreseen future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the inspiration that comes from dreaming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contentment with the status</a:t>
                      </a:r>
                      <a:r>
                        <a:rPr lang="en-US" baseline="0" dirty="0" smtClean="0">
                          <a:latin typeface="Calibri"/>
                        </a:rPr>
                        <a:t> quo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</a:t>
                      </a:r>
                      <a:r>
                        <a:rPr lang="en-US" baseline="0" dirty="0" smtClean="0">
                          <a:latin typeface="Calibri"/>
                        </a:rPr>
                        <a:t>  visionary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362200" y="4953000"/>
            <a:ext cx="4397566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Can see in detail what the future might hold</a:t>
            </a:r>
          </a:p>
          <a:p>
            <a:r>
              <a:rPr lang="en-US" dirty="0" smtClean="0"/>
              <a:t>See possibilities</a:t>
            </a:r>
          </a:p>
          <a:p>
            <a:r>
              <a:rPr lang="en-US" dirty="0" smtClean="0"/>
              <a:t>Visionary</a:t>
            </a:r>
          </a:p>
          <a:p>
            <a:r>
              <a:rPr lang="en-US" dirty="0" smtClean="0"/>
              <a:t>Energized by what lies ahead</a:t>
            </a:r>
          </a:p>
          <a:p>
            <a:r>
              <a:rPr lang="en-US" dirty="0" smtClean="0"/>
              <a:t>Can paint a picture for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35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Harmony	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12641721"/>
              </p:ext>
            </p:extLst>
          </p:nvPr>
        </p:nvGraphicFramePr>
        <p:xfrm>
          <a:off x="533400" y="685800"/>
          <a:ext cx="8229600" cy="3931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calm, even-keeled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seek to eliminate the waste of emotional energy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peace-loving, conflict-resistant approach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areas of agreement, common ground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the sacrifice of personal agendas to facilitate group performance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negative</a:t>
                      </a:r>
                      <a:r>
                        <a:rPr lang="en-US" baseline="0" dirty="0" smtClean="0">
                          <a:latin typeface="Calibri"/>
                        </a:rPr>
                        <a:t> effects of friction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smoothing ruffled feathers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057400" y="4841364"/>
            <a:ext cx="5029200" cy="175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Peacemakers</a:t>
            </a:r>
          </a:p>
          <a:p>
            <a:r>
              <a:rPr lang="en-US" dirty="0"/>
              <a:t>Seek consensus</a:t>
            </a:r>
          </a:p>
          <a:p>
            <a:r>
              <a:rPr lang="en-US" dirty="0"/>
              <a:t>Can see points of view that people have in common</a:t>
            </a:r>
          </a:p>
          <a:p>
            <a:r>
              <a:rPr lang="en-US" dirty="0"/>
              <a:t>Good at helping others work together</a:t>
            </a:r>
          </a:p>
          <a:p>
            <a:r>
              <a:rPr lang="en-US" dirty="0"/>
              <a:t>Hold conflict to a minimum</a:t>
            </a:r>
          </a:p>
          <a:p>
            <a:r>
              <a:rPr lang="en-US" dirty="0"/>
              <a:t>Practical</a:t>
            </a:r>
          </a:p>
        </p:txBody>
      </p:sp>
    </p:spTree>
    <p:extLst>
      <p:ext uri="{BB962C8B-B14F-4D97-AF65-F5344CB8AC3E}">
        <p14:creationId xmlns:p14="http://schemas.microsoft.com/office/powerpoint/2010/main" val="227863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34305147"/>
              </p:ext>
            </p:extLst>
          </p:nvPr>
        </p:nvGraphicFramePr>
        <p:xfrm>
          <a:off x="440675" y="709196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unaffected by the ambiguity and risk of innovation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think outside</a:t>
                      </a:r>
                      <a:r>
                        <a:rPr lang="en-US" baseline="0" dirty="0" smtClean="0">
                          <a:latin typeface="Calibri"/>
                        </a:rPr>
                        <a:t> the box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new and fresh perspectives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freedom to explore possibilities without restraints</a:t>
                      </a:r>
                      <a:r>
                        <a:rPr lang="en-US" baseline="0" dirty="0" smtClean="0">
                          <a:latin typeface="Calibri"/>
                        </a:rPr>
                        <a:t> or limits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coming up with something brand new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doing what we have</a:t>
                      </a:r>
                      <a:r>
                        <a:rPr lang="en-US" baseline="0" dirty="0" smtClean="0">
                          <a:latin typeface="Calibri"/>
                        </a:rPr>
                        <a:t> always done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creativity of an artist, blank canvas or page, lump of clay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52600" y="4724400"/>
            <a:ext cx="5715000" cy="175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Creative and original</a:t>
            </a:r>
          </a:p>
          <a:p>
            <a:r>
              <a:rPr lang="en-US" dirty="0"/>
              <a:t>Love to brainstorm</a:t>
            </a:r>
          </a:p>
          <a:p>
            <a:r>
              <a:rPr lang="en-US" dirty="0"/>
              <a:t>Always look for connections and new perspectives</a:t>
            </a:r>
          </a:p>
          <a:p>
            <a:r>
              <a:rPr lang="en-US" dirty="0"/>
              <a:t>See possibilities</a:t>
            </a:r>
          </a:p>
          <a:p>
            <a:r>
              <a:rPr lang="en-US" dirty="0"/>
              <a:t>Good at helping others reframe things</a:t>
            </a:r>
          </a:p>
          <a:p>
            <a:r>
              <a:rPr lang="en-US" dirty="0"/>
              <a:t>Can synthesize a lot of different ideas into simpler concepts</a:t>
            </a:r>
          </a:p>
        </p:txBody>
      </p:sp>
    </p:spTree>
    <p:extLst>
      <p:ext uri="{BB962C8B-B14F-4D97-AF65-F5344CB8AC3E}">
        <p14:creationId xmlns:p14="http://schemas.microsoft.com/office/powerpoint/2010/main" val="24185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Includer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2063931"/>
              </p:ext>
            </p:extLst>
          </p:nvPr>
        </p:nvGraphicFramePr>
        <p:xfrm>
          <a:off x="457200" y="6858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aware of exclusion ad understand its repercussions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shrink the gap between the haves and have-nots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high level of tolerance with and acceptance of diversity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</a:t>
                      </a:r>
                      <a:r>
                        <a:rPr lang="en-US" baseline="0" dirty="0" smtClean="0">
                          <a:latin typeface="Calibri"/>
                        </a:rPr>
                        <a:t>  room for everyone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assimilation and integration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cliques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cliques are breeding grounds for </a:t>
                      </a:r>
                      <a:r>
                        <a:rPr lang="en-US" dirty="0" err="1" smtClean="0">
                          <a:latin typeface="Calibri"/>
                        </a:rPr>
                        <a:t>cliched</a:t>
                      </a:r>
                      <a:r>
                        <a:rPr lang="en-US" dirty="0" smtClean="0">
                          <a:latin typeface="Calibri"/>
                        </a:rPr>
                        <a:t> thinking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09800" y="4724400"/>
            <a:ext cx="48006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Reach out to the “outsider”</a:t>
            </a:r>
          </a:p>
          <a:p>
            <a:r>
              <a:rPr lang="en-US" dirty="0" smtClean="0"/>
              <a:t>Accepting of others</a:t>
            </a:r>
          </a:p>
          <a:p>
            <a:r>
              <a:rPr lang="en-US" dirty="0" smtClean="0"/>
              <a:t>Want others to feel a part of things</a:t>
            </a:r>
          </a:p>
          <a:p>
            <a:r>
              <a:rPr lang="en-US" dirty="0" smtClean="0"/>
              <a:t>Nonjudgmental</a:t>
            </a:r>
          </a:p>
          <a:p>
            <a:r>
              <a:rPr lang="en-US" dirty="0" smtClean="0"/>
              <a:t>Believe everyone is equally important and valued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10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Individualization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85219132"/>
              </p:ext>
            </p:extLst>
          </p:nvPr>
        </p:nvGraphicFramePr>
        <p:xfrm>
          <a:off x="457200" y="6858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a customizer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see the potential in human diversity rather than its problem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an understanding of people</a:t>
                      </a:r>
                      <a:r>
                        <a:rPr lang="en-US" baseline="0" dirty="0" smtClean="0">
                          <a:latin typeface="Calibri"/>
                        </a:rPr>
                        <a:t> that is valuable for placement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individual expectations that are created to fit</a:t>
                      </a:r>
                      <a:r>
                        <a:rPr lang="en-US" baseline="0" dirty="0" smtClean="0">
                          <a:latin typeface="Calibri"/>
                        </a:rPr>
                        <a:t> a person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</a:t>
                      </a:r>
                      <a:r>
                        <a:rPr lang="en-US" baseline="0" dirty="0" smtClean="0">
                          <a:latin typeface="Calibri"/>
                        </a:rPr>
                        <a:t>  people getting to do what they do best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one-size-fits-all approach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casting director – uses intelligence</a:t>
                      </a:r>
                      <a:r>
                        <a:rPr lang="en-US" baseline="0" dirty="0" smtClean="0">
                          <a:latin typeface="Calibri"/>
                        </a:rPr>
                        <a:t> about people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" y="4648200"/>
            <a:ext cx="82296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See others as distinct, unique persons</a:t>
            </a:r>
          </a:p>
          <a:p>
            <a:r>
              <a:rPr lang="en-US" dirty="0"/>
              <a:t>Can see how people who are very different can work together</a:t>
            </a:r>
          </a:p>
          <a:p>
            <a:r>
              <a:rPr lang="en-US" dirty="0"/>
              <a:t>Can build productive teams because they see the talents and strengths and structure their teams around those strengths</a:t>
            </a:r>
          </a:p>
          <a:p>
            <a:r>
              <a:rPr lang="en-US" dirty="0"/>
              <a:t>Form powerful relationships with others that build on trust and being taken seriously</a:t>
            </a:r>
          </a:p>
        </p:txBody>
      </p:sp>
    </p:spTree>
    <p:extLst>
      <p:ext uri="{BB962C8B-B14F-4D97-AF65-F5344CB8AC3E}">
        <p14:creationId xmlns:p14="http://schemas.microsoft.com/office/powerpoint/2010/main" val="259354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42097085"/>
              </p:ext>
            </p:extLst>
          </p:nvPr>
        </p:nvGraphicFramePr>
        <p:xfrm>
          <a:off x="484742" y="6858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utilitarian</a:t>
                      </a:r>
                      <a:r>
                        <a:rPr lang="en-US" baseline="0" dirty="0" smtClean="0">
                          <a:latin typeface="Calibri"/>
                        </a:rPr>
                        <a:t> resource collector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hang on to things that could be helpful resources for others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tangible tools that can facilitate growth and performance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space to store the resources I naturally</a:t>
                      </a:r>
                      <a:r>
                        <a:rPr lang="en-US" baseline="0" dirty="0" smtClean="0">
                          <a:latin typeface="Calibri"/>
                        </a:rPr>
                        <a:t> acquire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to provide relevant and tangible help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not having things that would be useful to others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sponge – absorbent (input) dispenser (output)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295400" y="4876800"/>
            <a:ext cx="66294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Inquisitive collectors</a:t>
            </a:r>
          </a:p>
          <a:p>
            <a:r>
              <a:rPr lang="en-US" dirty="0"/>
              <a:t>Crave information</a:t>
            </a:r>
          </a:p>
          <a:p>
            <a:r>
              <a:rPr lang="en-US" dirty="0"/>
              <a:t>Active curiosity</a:t>
            </a:r>
          </a:p>
          <a:p>
            <a:r>
              <a:rPr lang="en-US" dirty="0"/>
              <a:t>Expert</a:t>
            </a:r>
          </a:p>
          <a:p>
            <a:r>
              <a:rPr lang="en-US" dirty="0"/>
              <a:t>May feel they don’t have enough information yet to make a decision</a:t>
            </a:r>
          </a:p>
        </p:txBody>
      </p:sp>
    </p:spTree>
    <p:extLst>
      <p:ext uri="{BB962C8B-B14F-4D97-AF65-F5344CB8AC3E}">
        <p14:creationId xmlns:p14="http://schemas.microsoft.com/office/powerpoint/2010/main" val="222840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Intellection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37675037"/>
              </p:ext>
            </p:extLst>
          </p:nvPr>
        </p:nvGraphicFramePr>
        <p:xfrm>
          <a:off x="454905" y="6858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conceptual, deep, solitary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see thinking as synonymous with doing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depth of understanding and wisdom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time for reflection and meditation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the theoretical because it is the precursor to the practical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thoughtless approach to anything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drilling deep, plumbing</a:t>
                      </a:r>
                      <a:r>
                        <a:rPr lang="en-US" baseline="0" dirty="0" smtClean="0">
                          <a:latin typeface="Calibri"/>
                        </a:rPr>
                        <a:t> the depths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88405" y="4953000"/>
            <a:ext cx="55626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Love to study and engage in intellectual discussions</a:t>
            </a:r>
          </a:p>
          <a:p>
            <a:r>
              <a:rPr lang="en-US" dirty="0"/>
              <a:t>Need time to think – really enjoy the thinking process</a:t>
            </a:r>
          </a:p>
          <a:p>
            <a:r>
              <a:rPr lang="en-US" dirty="0"/>
              <a:t>Love to reflect and ponder – need time alone to do that</a:t>
            </a:r>
          </a:p>
          <a:p>
            <a:r>
              <a:rPr lang="en-US" dirty="0"/>
              <a:t>Introspective</a:t>
            </a:r>
          </a:p>
        </p:txBody>
      </p:sp>
    </p:spTree>
    <p:extLst>
      <p:ext uri="{BB962C8B-B14F-4D97-AF65-F5344CB8AC3E}">
        <p14:creationId xmlns:p14="http://schemas.microsoft.com/office/powerpoint/2010/main" val="32212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Learner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53160182"/>
              </p:ext>
            </p:extLst>
          </p:nvPr>
        </p:nvGraphicFramePr>
        <p:xfrm>
          <a:off x="457200" y="6858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one who enjoys the experience of being a learner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follow the things that interest</a:t>
                      </a:r>
                      <a:r>
                        <a:rPr lang="en-US" baseline="0" dirty="0" smtClean="0">
                          <a:latin typeface="Calibri"/>
                        </a:rPr>
                        <a:t> me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learning perspective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exposure</a:t>
                      </a:r>
                      <a:r>
                        <a:rPr lang="en-US" baseline="0" dirty="0" smtClean="0">
                          <a:latin typeface="Calibri"/>
                        </a:rPr>
                        <a:t> to new information and experiences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to live on the frontier/the</a:t>
                      </a:r>
                      <a:r>
                        <a:rPr lang="en-US" baseline="0" dirty="0" smtClean="0">
                          <a:latin typeface="Calibri"/>
                        </a:rPr>
                        <a:t> cutting edge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knowing it all and know-it-alls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yes to learning</a:t>
                      </a:r>
                      <a:r>
                        <a:rPr lang="en-US" baseline="0" dirty="0" smtClean="0">
                          <a:latin typeface="Calibri"/>
                        </a:rPr>
                        <a:t> curves, not to learning plateaus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447800" y="4802331"/>
            <a:ext cx="62484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Love the process of learning as much as what is actually learned</a:t>
            </a:r>
          </a:p>
          <a:p>
            <a:r>
              <a:rPr lang="en-US" dirty="0" smtClean="0"/>
              <a:t>Want to continuously improve</a:t>
            </a:r>
          </a:p>
          <a:p>
            <a:r>
              <a:rPr lang="en-US" dirty="0" smtClean="0"/>
              <a:t>Learning builds confidence</a:t>
            </a:r>
          </a:p>
          <a:p>
            <a:r>
              <a:rPr lang="en-US" dirty="0" smtClean="0"/>
              <a:t>Thrive in dynamic work environments and short term 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07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Maximizer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28615496"/>
              </p:ext>
            </p:extLst>
          </p:nvPr>
        </p:nvGraphicFramePr>
        <p:xfrm>
          <a:off x="533400" y="6858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</a:t>
                      </a:r>
                      <a:r>
                        <a:rPr lang="en-US" baseline="0" dirty="0" smtClean="0">
                          <a:latin typeface="Calibri"/>
                        </a:rPr>
                        <a:t>  committed to excellence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focus on what is strong and manage around what is weak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quality orientation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quality to be valued as much as quantity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maximum return on investments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an obsession with weakness fixing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good-to-great, good-better-best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914400" y="4724400"/>
            <a:ext cx="73152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See talents and strengths in others, sometimes before they do</a:t>
            </a:r>
          </a:p>
          <a:p>
            <a:r>
              <a:rPr lang="en-US" dirty="0"/>
              <a:t>Love to help others become excited by their potential</a:t>
            </a:r>
          </a:p>
          <a:p>
            <a:r>
              <a:rPr lang="en-US" dirty="0"/>
              <a:t>Capacity for seeing what others do best and how to match people to tasks</a:t>
            </a:r>
          </a:p>
          <a:p>
            <a:r>
              <a:rPr lang="en-US" dirty="0"/>
              <a:t>Good networker</a:t>
            </a:r>
          </a:p>
          <a:p>
            <a:r>
              <a:rPr lang="en-US" dirty="0"/>
              <a:t>Stimulate group excellence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Ask yourself the following questions…</a:t>
            </a: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20305006"/>
              </p:ext>
            </p:extLst>
          </p:nvPr>
        </p:nvGraphicFramePr>
        <p:xfrm>
          <a:off x="304800" y="228600"/>
          <a:ext cx="8610600" cy="6126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76400"/>
                <a:gridCol w="6934200"/>
              </a:tblGrid>
              <a:tr h="31435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“Who or what</a:t>
                      </a:r>
                      <a:r>
                        <a:rPr lang="en-US" baseline="0" dirty="0" smtClean="0">
                          <a:latin typeface="Calibri"/>
                        </a:rPr>
                        <a:t> are you?”</a:t>
                      </a:r>
                    </a:p>
                    <a:p>
                      <a:pPr algn="l"/>
                      <a:r>
                        <a:rPr lang="en-US" i="1" baseline="0" dirty="0" smtClean="0">
                          <a:latin typeface="Calibri"/>
                        </a:rPr>
                        <a:t>Example:  An Achiever is a hard worker.</a:t>
                      </a:r>
                      <a:endParaRPr lang="en-US" i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435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“What do you do</a:t>
                      </a:r>
                      <a:r>
                        <a:rPr lang="en-US" baseline="0" dirty="0" smtClean="0">
                          <a:latin typeface="Calibri"/>
                        </a:rPr>
                        <a:t> or what role do you play?”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baseline="0" dirty="0" smtClean="0">
                          <a:latin typeface="Calibri"/>
                        </a:rPr>
                        <a:t>Example:  An Activator will create momentum for the group.</a:t>
                      </a:r>
                      <a:endParaRPr lang="en-US" i="1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910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“What do you bring or contribute to a group or work environment?”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Calibri"/>
                        </a:rPr>
                        <a:t>Example:  Someone with strength in Competition brings an aspiration</a:t>
                      </a:r>
                      <a:r>
                        <a:rPr lang="en-US" i="1" baseline="0" dirty="0" smtClean="0">
                          <a:latin typeface="Calibri"/>
                        </a:rPr>
                        <a:t> to be the best.</a:t>
                      </a:r>
                      <a:endParaRPr lang="en-US" i="1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044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</a:rPr>
                        <a:t>→  ”What do you need or require from a group or work environment?”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+mn-lt"/>
                        </a:rPr>
                        <a:t>Example:</a:t>
                      </a:r>
                      <a:r>
                        <a:rPr lang="en-US" i="1" baseline="0" dirty="0" smtClean="0">
                          <a:latin typeface="+mn-lt"/>
                        </a:rPr>
                        <a:t>  Someone with strength in Connectedness needs to be part of something bigger than myself:  a family, team, organization, global community, or even a cosmos.</a:t>
                      </a:r>
                      <a:endParaRPr lang="en-US" i="1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777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”What</a:t>
                      </a:r>
                      <a:r>
                        <a:rPr lang="en-US" baseline="0" dirty="0" smtClean="0">
                          <a:latin typeface="Calibri"/>
                        </a:rPr>
                        <a:t> do you love or value?”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baseline="0" dirty="0" smtClean="0">
                          <a:latin typeface="Calibri"/>
                        </a:rPr>
                        <a:t>Example:  Someone with strength in Focus needs a goal to establish priorities.</a:t>
                      </a:r>
                      <a:endParaRPr lang="en-US" i="1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910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“What do you dislike or not value?”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Calibri"/>
                        </a:rPr>
                        <a:t>Example:  </a:t>
                      </a:r>
                      <a:r>
                        <a:rPr lang="en-US" i="1" baseline="0" dirty="0" smtClean="0">
                          <a:latin typeface="+mn-lt"/>
                        </a:rPr>
                        <a:t>Those with a strength in Individualization hate a one-size-fits-all approach.</a:t>
                      </a:r>
                      <a:endParaRPr lang="en-US" i="1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435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</a:t>
                      </a:r>
                    </a:p>
                    <a:p>
                      <a:pPr algn="l"/>
                      <a:r>
                        <a:rPr lang="en-US" dirty="0" smtClean="0"/>
                        <a:t>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”What metaphor</a:t>
                      </a:r>
                      <a:r>
                        <a:rPr lang="en-US" baseline="0" dirty="0" smtClean="0">
                          <a:latin typeface="Calibri"/>
                        </a:rPr>
                        <a:t> or image best illustrates your strengths?”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baseline="0" dirty="0" smtClean="0">
                          <a:latin typeface="Calibri"/>
                        </a:rPr>
                        <a:t>Example:  The glass being half full, not half empty, appeals to someone with strength in Positivity</a:t>
                      </a:r>
                      <a:endParaRPr lang="en-US" i="1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15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Positivity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97314919"/>
              </p:ext>
            </p:extLst>
          </p:nvPr>
        </p:nvGraphicFramePr>
        <p:xfrm>
          <a:off x="457200" y="6096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optimistic,</a:t>
                      </a:r>
                      <a:r>
                        <a:rPr lang="en-US" baseline="0" dirty="0" smtClean="0">
                          <a:latin typeface="Calibri"/>
                        </a:rPr>
                        <a:t> hopeful, fun-loving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life and lighten emotional environments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contagious energy and enthusiasm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freedom to experience the joy and drama of life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living life to its fullest 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negative people who drain the life out of others 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Glass is half full, not half empty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057400" y="4724400"/>
            <a:ext cx="5044351" cy="175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Enthusiastic</a:t>
            </a:r>
          </a:p>
          <a:p>
            <a:r>
              <a:rPr lang="en-US" dirty="0"/>
              <a:t>Optimistic</a:t>
            </a:r>
          </a:p>
          <a:p>
            <a:r>
              <a:rPr lang="en-US" dirty="0"/>
              <a:t>Energetic</a:t>
            </a:r>
          </a:p>
          <a:p>
            <a:r>
              <a:rPr lang="en-US" dirty="0"/>
              <a:t>Stimulate others to be more productive and hopeful</a:t>
            </a:r>
          </a:p>
          <a:p>
            <a:r>
              <a:rPr lang="en-US" dirty="0"/>
              <a:t>Generate energy and enthusiasm in others</a:t>
            </a:r>
          </a:p>
          <a:p>
            <a:r>
              <a:rPr lang="en-US" dirty="0"/>
              <a:t>Generous with praise, quick to smile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Relator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55500935"/>
              </p:ext>
            </p:extLst>
          </p:nvPr>
        </p:nvGraphicFramePr>
        <p:xfrm>
          <a:off x="457200" y="6858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genuine and authentic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get to know more about the people closest to me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social depth and transparency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time and opportunities for one-on-one interactions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close,</a:t>
                      </a:r>
                      <a:r>
                        <a:rPr lang="en-US" baseline="0" dirty="0" smtClean="0">
                          <a:latin typeface="Calibri"/>
                        </a:rPr>
                        <a:t> caring, mutual relationships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</a:t>
                      </a:r>
                      <a:r>
                        <a:rPr lang="en-US" baseline="0" dirty="0" smtClean="0">
                          <a:latin typeface="Calibri"/>
                        </a:rPr>
                        <a:t>  the initial social discomfort of meeting someone new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knowing and being know by friends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447800" y="4953000"/>
            <a:ext cx="62484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Enjoy working hard with close friends to achieve a goal together</a:t>
            </a:r>
          </a:p>
          <a:p>
            <a:r>
              <a:rPr lang="en-US" dirty="0"/>
              <a:t>Deep relationships with a small circle</a:t>
            </a:r>
          </a:p>
          <a:p>
            <a:r>
              <a:rPr lang="en-US" dirty="0"/>
              <a:t>Pulled toward people they already know</a:t>
            </a:r>
          </a:p>
          <a:p>
            <a:r>
              <a:rPr lang="en-US" dirty="0"/>
              <a:t>Comfortable with intimacy</a:t>
            </a:r>
          </a:p>
          <a:p>
            <a:r>
              <a:rPr lang="en-US" dirty="0"/>
              <a:t>Self-disclosing</a:t>
            </a:r>
          </a:p>
        </p:txBody>
      </p:sp>
    </p:spTree>
    <p:extLst>
      <p:ext uri="{BB962C8B-B14F-4D97-AF65-F5344CB8AC3E}">
        <p14:creationId xmlns:p14="http://schemas.microsoft.com/office/powerpoint/2010/main" val="91994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Responsibility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6657787"/>
              </p:ext>
            </p:extLst>
          </p:nvPr>
        </p:nvGraphicFramePr>
        <p:xfrm>
          <a:off x="457200" y="679818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someone others</a:t>
                      </a:r>
                      <a:r>
                        <a:rPr lang="en-US" baseline="0" dirty="0" smtClean="0">
                          <a:latin typeface="Calibri"/>
                        </a:rPr>
                        <a:t> often trust to get things done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keep promises</a:t>
                      </a:r>
                      <a:r>
                        <a:rPr lang="en-US" baseline="0" dirty="0" smtClean="0">
                          <a:latin typeface="Calibri"/>
                        </a:rPr>
                        <a:t> and follow through on commitments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dependability and loyalty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freedom to take ownership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the respect of others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disappointing</a:t>
                      </a:r>
                      <a:r>
                        <a:rPr lang="en-US" baseline="0" dirty="0" smtClean="0">
                          <a:latin typeface="Calibri"/>
                        </a:rPr>
                        <a:t> others and being disappointed by others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serious owner – not disinterested renter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52600" y="4648200"/>
            <a:ext cx="5638800" cy="2031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Dependable</a:t>
            </a:r>
          </a:p>
          <a:p>
            <a:r>
              <a:rPr lang="en-US" dirty="0"/>
              <a:t>Others count on them</a:t>
            </a:r>
          </a:p>
          <a:p>
            <a:r>
              <a:rPr lang="en-US" dirty="0"/>
              <a:t>Keep their word</a:t>
            </a:r>
          </a:p>
          <a:p>
            <a:r>
              <a:rPr lang="en-US" dirty="0"/>
              <a:t>Take psychological ownership for anything they commit to</a:t>
            </a:r>
          </a:p>
          <a:p>
            <a:r>
              <a:rPr lang="en-US" dirty="0"/>
              <a:t>Good follow-through</a:t>
            </a:r>
          </a:p>
          <a:p>
            <a:r>
              <a:rPr lang="en-US" dirty="0"/>
              <a:t>Conscientious</a:t>
            </a:r>
          </a:p>
          <a:p>
            <a:r>
              <a:rPr lang="en-US" dirty="0"/>
              <a:t>No excuses</a:t>
            </a:r>
          </a:p>
        </p:txBody>
      </p:sp>
    </p:spTree>
    <p:extLst>
      <p:ext uri="{BB962C8B-B14F-4D97-AF65-F5344CB8AC3E}">
        <p14:creationId xmlns:p14="http://schemas.microsoft.com/office/powerpoint/2010/main" val="395437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Restorative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17018744"/>
              </p:ext>
            </p:extLst>
          </p:nvPr>
        </p:nvGraphicFramePr>
        <p:xfrm>
          <a:off x="533400" y="6096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not intimidated by points of pain or dysfunction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look for the bug in the system, diagnose what ails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courage and creativity to problematic situations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</a:t>
                      </a:r>
                      <a:r>
                        <a:rPr lang="en-US" baseline="0" dirty="0" smtClean="0">
                          <a:latin typeface="Calibri"/>
                        </a:rPr>
                        <a:t>  problems that must be solved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finding solutions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the idea that problems will disappear if they are ignored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medical model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295400" y="4648200"/>
            <a:ext cx="64770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Energized by problem-solving</a:t>
            </a:r>
          </a:p>
          <a:p>
            <a:r>
              <a:rPr lang="en-US" dirty="0" smtClean="0"/>
              <a:t>Readily take on projects others see as “unsalvageable”</a:t>
            </a:r>
          </a:p>
          <a:p>
            <a:r>
              <a:rPr lang="en-US" dirty="0" smtClean="0"/>
              <a:t>Can analyze a situation and see immediately what needs to be fixed</a:t>
            </a:r>
          </a:p>
          <a:p>
            <a:r>
              <a:rPr lang="en-US" dirty="0" smtClean="0"/>
              <a:t>Quickly recognize problems others don’t see</a:t>
            </a:r>
          </a:p>
          <a:p>
            <a:r>
              <a:rPr lang="en-US" dirty="0" smtClean="0"/>
              <a:t>Love to “save the day”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2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Self-Assurance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56786682"/>
              </p:ext>
            </p:extLst>
          </p:nvPr>
        </p:nvGraphicFramePr>
        <p:xfrm>
          <a:off x="457200" y="6858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internally confident in the midst of external uncertainty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seek to exert influence rather than be influenced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willingness to take necessary risks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freedom to act unilaterally and independently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being in</a:t>
                      </a:r>
                      <a:r>
                        <a:rPr lang="en-US" baseline="0" dirty="0" smtClean="0">
                          <a:latin typeface="Calibri"/>
                        </a:rPr>
                        <a:t> control of my own destiny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others telling me what to do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internal</a:t>
                      </a:r>
                      <a:r>
                        <a:rPr lang="en-US" baseline="0" dirty="0" smtClean="0">
                          <a:latin typeface="Calibri"/>
                        </a:rPr>
                        <a:t> compass, marches to beat of different drum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524000" y="4796010"/>
            <a:ext cx="6172200" cy="175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Self-confident</a:t>
            </a:r>
          </a:p>
          <a:p>
            <a:r>
              <a:rPr lang="en-US" dirty="0"/>
              <a:t>Have faith in their strengths</a:t>
            </a:r>
          </a:p>
          <a:p>
            <a:r>
              <a:rPr lang="en-US" dirty="0"/>
              <a:t>Able to take risks, meet challenges, deliver on promises</a:t>
            </a:r>
          </a:p>
          <a:p>
            <a:r>
              <a:rPr lang="en-US" dirty="0"/>
              <a:t>Confident in own judgment and ability to manage their own life</a:t>
            </a:r>
          </a:p>
          <a:p>
            <a:r>
              <a:rPr lang="en-US" dirty="0"/>
              <a:t>Resilient – bounce back from disappointments</a:t>
            </a:r>
          </a:p>
          <a:p>
            <a:r>
              <a:rPr lang="en-US" dirty="0"/>
              <a:t>Not pressured by what others may think</a:t>
            </a:r>
          </a:p>
        </p:txBody>
      </p:sp>
    </p:spTree>
    <p:extLst>
      <p:ext uri="{BB962C8B-B14F-4D97-AF65-F5344CB8AC3E}">
        <p14:creationId xmlns:p14="http://schemas.microsoft.com/office/powerpoint/2010/main" val="194868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83916687"/>
              </p:ext>
            </p:extLst>
          </p:nvPr>
        </p:nvGraphicFramePr>
        <p:xfrm>
          <a:off x="484742" y="685800"/>
          <a:ext cx="8229600" cy="3108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interested in being seen as significant so that I can accomplish something significant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be motivated and influenced</a:t>
                      </a:r>
                      <a:r>
                        <a:rPr lang="en-US" baseline="0" dirty="0" smtClean="0">
                          <a:latin typeface="Calibri"/>
                        </a:rPr>
                        <a:t> by the perceptions of others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desire for wanting more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an appreciative audience that will bring</a:t>
                      </a:r>
                      <a:r>
                        <a:rPr lang="en-US" baseline="0" dirty="0" smtClean="0">
                          <a:latin typeface="Calibri"/>
                        </a:rPr>
                        <a:t> out my best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associating with successful people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being invisible to or ignored by others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natural performer who is comfortable</a:t>
                      </a:r>
                      <a:r>
                        <a:rPr lang="en-US" baseline="0" dirty="0" smtClean="0">
                          <a:latin typeface="Calibri"/>
                        </a:rPr>
                        <a:t> with the visibility of center state/bright lights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09600" y="4343400"/>
            <a:ext cx="78486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Want to have an impact on others – making a difference in the world is important</a:t>
            </a:r>
          </a:p>
          <a:p>
            <a:r>
              <a:rPr lang="en-US" dirty="0"/>
              <a:t>Powerful contributors</a:t>
            </a:r>
          </a:p>
          <a:p>
            <a:r>
              <a:rPr lang="en-US" dirty="0"/>
              <a:t>Enjoy recognition</a:t>
            </a:r>
          </a:p>
          <a:p>
            <a:r>
              <a:rPr lang="en-US" dirty="0"/>
              <a:t>Goal-oriented and achievement-oriented</a:t>
            </a:r>
          </a:p>
          <a:p>
            <a:r>
              <a:rPr lang="en-US" dirty="0"/>
              <a:t>Independent – want to be given choices and do things their own way</a:t>
            </a:r>
          </a:p>
        </p:txBody>
      </p:sp>
    </p:spTree>
    <p:extLst>
      <p:ext uri="{BB962C8B-B14F-4D97-AF65-F5344CB8AC3E}">
        <p14:creationId xmlns:p14="http://schemas.microsoft.com/office/powerpoint/2010/main" val="387718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Strategic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60855833"/>
              </p:ext>
            </p:extLst>
          </p:nvPr>
        </p:nvGraphicFramePr>
        <p:xfrm>
          <a:off x="457200" y="685800"/>
          <a:ext cx="8229600" cy="3931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willing to consider all the possibilities so the best isn’t missed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find the best route moving forward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creative anticipation, imagination, persistence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freedom to make midcourse corrections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seeing a way when others assume there is n</a:t>
                      </a:r>
                      <a:r>
                        <a:rPr lang="en-US" baseline="0" dirty="0" smtClean="0">
                          <a:latin typeface="Calibri"/>
                        </a:rPr>
                        <a:t>o way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doing things the way we have always done them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great peripheral vision – can see the whole field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447800" y="4953000"/>
            <a:ext cx="60960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Create multiple ways to do things</a:t>
            </a:r>
          </a:p>
          <a:p>
            <a:r>
              <a:rPr lang="en-US" dirty="0"/>
              <a:t>Always have Plan B</a:t>
            </a:r>
          </a:p>
          <a:p>
            <a:r>
              <a:rPr lang="en-US" dirty="0"/>
              <a:t>Can quickly see relevant patterns and issues in any problem</a:t>
            </a:r>
          </a:p>
          <a:p>
            <a:r>
              <a:rPr lang="en-US" dirty="0"/>
              <a:t>Always ask “what if?”</a:t>
            </a:r>
          </a:p>
          <a:p>
            <a:r>
              <a:rPr lang="en-US" dirty="0"/>
              <a:t>Can see different ways of reaching a goal or solving a problem</a:t>
            </a:r>
          </a:p>
        </p:txBody>
      </p:sp>
    </p:spTree>
    <p:extLst>
      <p:ext uri="{BB962C8B-B14F-4D97-AF65-F5344CB8AC3E}">
        <p14:creationId xmlns:p14="http://schemas.microsoft.com/office/powerpoint/2010/main" val="44164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76990228"/>
              </p:ext>
            </p:extLst>
          </p:nvPr>
        </p:nvGraphicFramePr>
        <p:xfrm>
          <a:off x="493005" y="6858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</a:t>
                      </a:r>
                      <a:r>
                        <a:rPr lang="en-US" baseline="0" dirty="0" smtClean="0">
                          <a:latin typeface="Calibri"/>
                        </a:rPr>
                        <a:t>  social fast and outgoing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take the social initiative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energy to social situations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social variability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meeting someone I haven’t met before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static or shrinking social network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hand-shaking politician, building her</a:t>
                      </a:r>
                      <a:r>
                        <a:rPr lang="en-US" baseline="0" dirty="0" smtClean="0">
                          <a:latin typeface="Calibri"/>
                        </a:rPr>
                        <a:t> constituency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73725" y="4724400"/>
            <a:ext cx="82296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Winning others over</a:t>
            </a:r>
          </a:p>
          <a:p>
            <a:r>
              <a:rPr lang="en-US" dirty="0"/>
              <a:t>Capacity to quickly connect with others and generate positive responses from them</a:t>
            </a:r>
          </a:p>
          <a:p>
            <a:r>
              <a:rPr lang="en-US" dirty="0"/>
              <a:t>Comfortable with strangers and crowds – always seem to know what to say</a:t>
            </a:r>
          </a:p>
          <a:p>
            <a:r>
              <a:rPr lang="en-US" dirty="0"/>
              <a:t>Enjoy the challenge of meeting new people and getting people to like them</a:t>
            </a:r>
          </a:p>
          <a:p>
            <a:r>
              <a:rPr lang="en-US" dirty="0"/>
              <a:t>Rarely at a loss for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Achiever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532829"/>
              </p:ext>
            </p:extLst>
          </p:nvPr>
        </p:nvGraphicFramePr>
        <p:xfrm>
          <a:off x="533400" y="7620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a hard worker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set the pace for production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intensity and stamina of effort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freedom to work at my own pace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completing tasks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lack of diligence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completing a race, getting to the finish line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429000" y="4831080"/>
            <a:ext cx="2438400" cy="175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Hard working</a:t>
            </a:r>
          </a:p>
          <a:p>
            <a:r>
              <a:rPr lang="en-US" dirty="0"/>
              <a:t>Stamina</a:t>
            </a:r>
          </a:p>
          <a:p>
            <a:r>
              <a:rPr lang="en-US" dirty="0"/>
              <a:t>Busy, long “to do” list</a:t>
            </a:r>
          </a:p>
          <a:p>
            <a:r>
              <a:rPr lang="en-US" dirty="0"/>
              <a:t>Highly productive</a:t>
            </a:r>
          </a:p>
          <a:p>
            <a:r>
              <a:rPr lang="en-US" dirty="0"/>
              <a:t>Goal-oriented</a:t>
            </a:r>
          </a:p>
          <a:p>
            <a:r>
              <a:rPr lang="en-US" dirty="0"/>
              <a:t>Highly motivated</a:t>
            </a:r>
          </a:p>
        </p:txBody>
      </p:sp>
    </p:spTree>
    <p:extLst>
      <p:ext uri="{BB962C8B-B14F-4D97-AF65-F5344CB8AC3E}">
        <p14:creationId xmlns:p14="http://schemas.microsoft.com/office/powerpoint/2010/main" val="330586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Activator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10124525"/>
              </p:ext>
            </p:extLst>
          </p:nvPr>
        </p:nvGraphicFramePr>
        <p:xfrm>
          <a:off x="457200" y="7620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impatient with inactivity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create momentum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catalytic sense of urgency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</a:t>
                      </a:r>
                      <a:r>
                        <a:rPr lang="en-US" baseline="0" dirty="0" smtClean="0">
                          <a:latin typeface="Calibri"/>
                        </a:rPr>
                        <a:t>  less discussion, more action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initiation, instigation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waiting, wasting</a:t>
                      </a:r>
                      <a:r>
                        <a:rPr lang="en-US" baseline="0" dirty="0" smtClean="0">
                          <a:latin typeface="Calibri"/>
                        </a:rPr>
                        <a:t> time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getting out of the blocks quickly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371600" y="5029200"/>
            <a:ext cx="64770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Turn ideas into actions</a:t>
            </a:r>
          </a:p>
          <a:p>
            <a:r>
              <a:rPr lang="en-US" dirty="0"/>
              <a:t>Impatient with talking about doing things – wants to do them now</a:t>
            </a:r>
          </a:p>
          <a:p>
            <a:r>
              <a:rPr lang="en-US" dirty="0"/>
              <a:t>Powerful force in making things happen</a:t>
            </a:r>
          </a:p>
          <a:p>
            <a:r>
              <a:rPr lang="en-US" dirty="0"/>
              <a:t>Action is the best method for learning – learn by doing</a:t>
            </a:r>
          </a:p>
        </p:txBody>
      </p:sp>
    </p:spTree>
    <p:extLst>
      <p:ext uri="{BB962C8B-B14F-4D97-AF65-F5344CB8AC3E}">
        <p14:creationId xmlns:p14="http://schemas.microsoft.com/office/powerpoint/2010/main" val="220110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Adaptability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9253614"/>
              </p:ext>
            </p:extLst>
          </p:nvPr>
        </p:nvGraphicFramePr>
        <p:xfrm>
          <a:off x="457200" y="6858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a here-and-now person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react with immediacy</a:t>
                      </a:r>
                      <a:r>
                        <a:rPr lang="en-US" baseline="0" dirty="0" smtClean="0">
                          <a:latin typeface="Calibri"/>
                        </a:rPr>
                        <a:t> to the immediate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willingness to follow the lead of change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present pressures that demand</a:t>
                      </a:r>
                      <a:r>
                        <a:rPr lang="en-US" baseline="0" dirty="0" smtClean="0">
                          <a:latin typeface="Calibri"/>
                        </a:rPr>
                        <a:t> an immediate response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spontaneity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predictability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like a river, go</a:t>
                      </a:r>
                      <a:r>
                        <a:rPr lang="en-US" baseline="0" dirty="0" smtClean="0">
                          <a:latin typeface="Calibri"/>
                        </a:rPr>
                        <a:t> with the flow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943600" y="64770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362200" y="4873336"/>
            <a:ext cx="51816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Live in the moment</a:t>
            </a:r>
          </a:p>
          <a:p>
            <a:r>
              <a:rPr lang="en-US" dirty="0"/>
              <a:t>Future will be determined by the choices made today</a:t>
            </a:r>
          </a:p>
          <a:p>
            <a:r>
              <a:rPr lang="en-US" dirty="0"/>
              <a:t>Adjust easily</a:t>
            </a:r>
          </a:p>
          <a:p>
            <a:r>
              <a:rPr lang="en-US" dirty="0"/>
              <a:t>Go with the flow</a:t>
            </a:r>
          </a:p>
          <a:p>
            <a:r>
              <a:rPr lang="en-US" dirty="0"/>
              <a:t>Handle the unexpected well</a:t>
            </a:r>
          </a:p>
        </p:txBody>
      </p:sp>
    </p:spTree>
    <p:extLst>
      <p:ext uri="{BB962C8B-B14F-4D97-AF65-F5344CB8AC3E}">
        <p14:creationId xmlns:p14="http://schemas.microsoft.com/office/powerpoint/2010/main" val="283132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Analytical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667000" y="4730827"/>
            <a:ext cx="3733800" cy="2031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Search for reasons for why things are</a:t>
            </a:r>
            <a:endParaRPr lang="en-US" dirty="0"/>
          </a:p>
          <a:p>
            <a:r>
              <a:rPr lang="en-US" dirty="0" smtClean="0"/>
              <a:t>Cause and effect</a:t>
            </a:r>
          </a:p>
          <a:p>
            <a:r>
              <a:rPr lang="en-US" dirty="0" smtClean="0"/>
              <a:t>Want to see the evidence</a:t>
            </a:r>
          </a:p>
          <a:p>
            <a:r>
              <a:rPr lang="en-US" dirty="0" smtClean="0"/>
              <a:t>Ask questions</a:t>
            </a:r>
          </a:p>
          <a:p>
            <a:r>
              <a:rPr lang="en-US" dirty="0" smtClean="0"/>
              <a:t>Objective and data-driven</a:t>
            </a:r>
          </a:p>
          <a:p>
            <a:r>
              <a:rPr lang="en-US" dirty="0" smtClean="0"/>
              <a:t>Look for patterns and connections</a:t>
            </a:r>
          </a:p>
          <a:p>
            <a:r>
              <a:rPr lang="en-US" dirty="0" smtClean="0"/>
              <a:t>Logical and rigorous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13608294"/>
              </p:ext>
            </p:extLst>
          </p:nvPr>
        </p:nvGraphicFramePr>
        <p:xfrm>
          <a:off x="571500" y="685800"/>
          <a:ext cx="8229600" cy="3916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624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logical and objective in approach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find simplicity in the midst of complexity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dispassionate thinking to emotional issues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time</a:t>
                      </a:r>
                      <a:r>
                        <a:rPr lang="en-US" baseline="0" dirty="0" smtClean="0">
                          <a:latin typeface="Calibri"/>
                        </a:rPr>
                        <a:t> to think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data</a:t>
                      </a:r>
                      <a:r>
                        <a:rPr lang="en-US" baseline="0" dirty="0" smtClean="0">
                          <a:latin typeface="Calibri"/>
                        </a:rPr>
                        <a:t> and facts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things that are not or cannot be proven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reduction – boiling</a:t>
                      </a:r>
                      <a:r>
                        <a:rPr lang="en-US" baseline="0" dirty="0" smtClean="0">
                          <a:latin typeface="Calibri"/>
                        </a:rPr>
                        <a:t> down to essence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04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Arranger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15122972"/>
              </p:ext>
            </p:extLst>
          </p:nvPr>
        </p:nvGraphicFramePr>
        <p:xfrm>
          <a:off x="533400" y="6858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 comfortable</a:t>
                      </a:r>
                      <a:r>
                        <a:rPr lang="en-US" baseline="0" dirty="0" smtClean="0">
                          <a:latin typeface="Calibri"/>
                        </a:rPr>
                        <a:t> with lots of moving parts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work effectively and efficiently through others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flexibility and interactivity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dynamic environment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initiating and managing</a:t>
                      </a:r>
                      <a:r>
                        <a:rPr lang="en-US" baseline="0" dirty="0" smtClean="0">
                          <a:latin typeface="Calibri"/>
                        </a:rPr>
                        <a:t> necessary change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resistance to necessary change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maestro, a coordinator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49217" y="4707875"/>
            <a:ext cx="7391400" cy="175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Highly organized</a:t>
            </a:r>
          </a:p>
          <a:p>
            <a:r>
              <a:rPr lang="en-US" dirty="0" smtClean="0"/>
              <a:t>Flexible</a:t>
            </a:r>
          </a:p>
          <a:p>
            <a:r>
              <a:rPr lang="en-US" dirty="0" smtClean="0"/>
              <a:t>Order out of chaos</a:t>
            </a:r>
          </a:p>
          <a:p>
            <a:r>
              <a:rPr lang="en-US" dirty="0" smtClean="0"/>
              <a:t>Multi-tasker</a:t>
            </a:r>
          </a:p>
          <a:p>
            <a:r>
              <a:rPr lang="en-US" dirty="0" smtClean="0"/>
              <a:t>Able to find the right combination of people and resources to get things done</a:t>
            </a:r>
          </a:p>
          <a:p>
            <a:r>
              <a:rPr lang="en-US" dirty="0" smtClean="0"/>
              <a:t>At their best in dynamic situations, confronting the unexpected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81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Belief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30967341"/>
              </p:ext>
            </p:extLst>
          </p:nvPr>
        </p:nvGraphicFramePr>
        <p:xfrm>
          <a:off x="533400" y="685800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am (being)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/>
                        </a:rPr>
                        <a:t>→  passionate, uncompromising</a:t>
                      </a:r>
                      <a:r>
                        <a:rPr lang="en-US" baseline="0" dirty="0" smtClean="0">
                          <a:latin typeface="Calibri"/>
                        </a:rPr>
                        <a:t> about core values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will (doing)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make sacrifices for things that are important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bring (contribution)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values stability, clarity, conviction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need (requirement)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 cause or purpose</a:t>
                      </a:r>
                      <a:r>
                        <a:rPr lang="en-US" baseline="0" dirty="0" smtClean="0">
                          <a:latin typeface="Calibri"/>
                        </a:rPr>
                        <a:t> for which to live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love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altruism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hate (value)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anything that</a:t>
                      </a:r>
                      <a:r>
                        <a:rPr lang="en-US" baseline="0" dirty="0" smtClean="0">
                          <a:latin typeface="Calibri"/>
                        </a:rPr>
                        <a:t> does not mesh/align with my beliefs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Metaphor/Image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</a:rPr>
                        <a:t>→  missionary for some idea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524000" y="4742761"/>
            <a:ext cx="61722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Enduring core values</a:t>
            </a:r>
          </a:p>
          <a:p>
            <a:r>
              <a:rPr lang="en-US" dirty="0"/>
              <a:t>Deeply held ideas about life, purpose, and how things should be</a:t>
            </a:r>
          </a:p>
          <a:p>
            <a:r>
              <a:rPr lang="en-US" dirty="0"/>
              <a:t>Energized by activities that are mission-congruent</a:t>
            </a:r>
          </a:p>
          <a:p>
            <a:r>
              <a:rPr lang="en-US" dirty="0"/>
              <a:t>Dependable, consistent</a:t>
            </a:r>
          </a:p>
          <a:p>
            <a:r>
              <a:rPr lang="en-US" dirty="0"/>
              <a:t>Highly ethical</a:t>
            </a:r>
          </a:p>
        </p:txBody>
      </p:sp>
    </p:spTree>
    <p:extLst>
      <p:ext uri="{BB962C8B-B14F-4D97-AF65-F5344CB8AC3E}">
        <p14:creationId xmlns:p14="http://schemas.microsoft.com/office/powerpoint/2010/main" val="248642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4234</Words>
  <Application>Microsoft Office PowerPoint</Application>
  <PresentationFormat>On-screen Show (4:3)</PresentationFormat>
  <Paragraphs>738</Paragraphs>
  <Slides>37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Theme</vt:lpstr>
      <vt:lpstr>Cards (I am; I will; I bring; etc.)</vt:lpstr>
      <vt:lpstr>In the context of your work environment, </vt:lpstr>
      <vt:lpstr>Ask yourself the following questions…</vt:lpstr>
      <vt:lpstr>Achiever</vt:lpstr>
      <vt:lpstr>Activator</vt:lpstr>
      <vt:lpstr>Adaptability</vt:lpstr>
      <vt:lpstr>Analytical</vt:lpstr>
      <vt:lpstr>Arranger</vt:lpstr>
      <vt:lpstr>Belief</vt:lpstr>
      <vt:lpstr>Command</vt:lpstr>
      <vt:lpstr>Communication </vt:lpstr>
      <vt:lpstr>Competition</vt:lpstr>
      <vt:lpstr>Connectedness</vt:lpstr>
      <vt:lpstr>Consistency</vt:lpstr>
      <vt:lpstr>Context</vt:lpstr>
      <vt:lpstr>Deliberative</vt:lpstr>
      <vt:lpstr>Developer</vt:lpstr>
      <vt:lpstr>Discipline</vt:lpstr>
      <vt:lpstr>Empathy</vt:lpstr>
      <vt:lpstr>Focus</vt:lpstr>
      <vt:lpstr>Futuristic</vt:lpstr>
      <vt:lpstr>Harmony </vt:lpstr>
      <vt:lpstr>Ideation</vt:lpstr>
      <vt:lpstr>Includer</vt:lpstr>
      <vt:lpstr>Individualization</vt:lpstr>
      <vt:lpstr>Input</vt:lpstr>
      <vt:lpstr>Intellection</vt:lpstr>
      <vt:lpstr>Learner</vt:lpstr>
      <vt:lpstr>Maximizer</vt:lpstr>
      <vt:lpstr>Positivity</vt:lpstr>
      <vt:lpstr>Relator</vt:lpstr>
      <vt:lpstr>Responsibility</vt:lpstr>
      <vt:lpstr>Restorative</vt:lpstr>
      <vt:lpstr>Self-Assurance</vt:lpstr>
      <vt:lpstr>Significance</vt:lpstr>
      <vt:lpstr>Strategic</vt:lpstr>
      <vt:lpstr>Woo</vt:lpstr>
    </vt:vector>
  </TitlesOfParts>
  <Company>Longwood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Cards (I am; I will; I bring; etc.)</dc:title>
  <dc:creator>Onie McKenzie</dc:creator>
  <cp:lastModifiedBy>McKenzie, Onie</cp:lastModifiedBy>
  <cp:revision>124</cp:revision>
  <cp:lastPrinted>2016-07-26T20:47:24Z</cp:lastPrinted>
  <dcterms:created xsi:type="dcterms:W3CDTF">2013-08-11T20:33:01Z</dcterms:created>
  <dcterms:modified xsi:type="dcterms:W3CDTF">2016-07-31T18:31:05Z</dcterms:modified>
</cp:coreProperties>
</file>