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9"/>
  </p:handoutMasterIdLst>
  <p:sldIdLst>
    <p:sldId id="269" r:id="rId2"/>
    <p:sldId id="293" r:id="rId3"/>
    <p:sldId id="276" r:id="rId4"/>
    <p:sldId id="303" r:id="rId5"/>
    <p:sldId id="313" r:id="rId6"/>
    <p:sldId id="277" r:id="rId7"/>
    <p:sldId id="294" r:id="rId8"/>
    <p:sldId id="301" r:id="rId9"/>
    <p:sldId id="300" r:id="rId10"/>
    <p:sldId id="281" r:id="rId11"/>
    <p:sldId id="282" r:id="rId12"/>
    <p:sldId id="283" r:id="rId13"/>
    <p:sldId id="295" r:id="rId14"/>
    <p:sldId id="314" r:id="rId15"/>
    <p:sldId id="284" r:id="rId16"/>
    <p:sldId id="278" r:id="rId17"/>
    <p:sldId id="292" r:id="rId18"/>
    <p:sldId id="290" r:id="rId19"/>
    <p:sldId id="265" r:id="rId20"/>
    <p:sldId id="312" r:id="rId21"/>
    <p:sldId id="270" r:id="rId22"/>
    <p:sldId id="291" r:id="rId23"/>
    <p:sldId id="273" r:id="rId24"/>
    <p:sldId id="315" r:id="rId25"/>
    <p:sldId id="286" r:id="rId26"/>
    <p:sldId id="296" r:id="rId27"/>
    <p:sldId id="297" r:id="rId28"/>
    <p:sldId id="288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298" r:id="rId38"/>
  </p:sldIdLst>
  <p:sldSz cx="10058400" cy="7451725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DCA"/>
    <a:srgbClr val="81112B"/>
    <a:srgbClr val="9C263E"/>
    <a:srgbClr val="7B0C00"/>
    <a:srgbClr val="FFC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405"/>
  </p:normalViewPr>
  <p:slideViewPr>
    <p:cSldViewPr snapToGrid="0" snapToObjects="1">
      <p:cViewPr varScale="1">
        <p:scale>
          <a:sx n="63" d="100"/>
          <a:sy n="63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EA5D43-9AD7-4236-83FE-872CCB3B3FC7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375251-BB54-4B60-B3C6-7132679B2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9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2E55476-A2CB-8F41-ACC1-B5D1BE78EF6C}"/>
              </a:ext>
            </a:extLst>
          </p:cNvPr>
          <p:cNvSpPr/>
          <p:nvPr userDrawn="1"/>
        </p:nvSpPr>
        <p:spPr>
          <a:xfrm flipV="1">
            <a:off x="0" y="-1"/>
            <a:ext cx="10058400" cy="402771"/>
          </a:xfrm>
          <a:prstGeom prst="rect">
            <a:avLst/>
          </a:prstGeom>
          <a:solidFill>
            <a:srgbClr val="81112B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77065F-BAE8-FB45-9B8F-26E9654C1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171" y="4366360"/>
            <a:ext cx="1402618" cy="1422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FDE155-7427-4A45-BEA5-D299ACFA92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771" y="5788664"/>
            <a:ext cx="3596858" cy="797824"/>
          </a:xfrm>
          <a:prstGeom prst="rect">
            <a:avLst/>
          </a:prstGeom>
        </p:spPr>
      </p:pic>
      <p:sp>
        <p:nvSpPr>
          <p:cNvPr id="38" name="Title 37">
            <a:extLst>
              <a:ext uri="{FF2B5EF4-FFF2-40B4-BE49-F238E27FC236}">
                <a16:creationId xmlns:a16="http://schemas.microsoft.com/office/drawing/2014/main" id="{7371E125-10D4-274A-A55A-3261CE640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795" y="2103577"/>
            <a:ext cx="8675370" cy="481958"/>
          </a:xfrm>
        </p:spPr>
        <p:txBody>
          <a:bodyPr/>
          <a:lstStyle>
            <a:lvl1pPr algn="ctr">
              <a:defRPr b="1" spc="0">
                <a:solidFill>
                  <a:srgbClr val="81112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1CCE2D5-644A-D445-8459-6222C2A223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795" y="2737350"/>
            <a:ext cx="8675370" cy="375965"/>
          </a:xfrm>
        </p:spPr>
        <p:txBody>
          <a:bodyPr/>
          <a:lstStyle>
            <a:lvl1pPr marL="0" indent="0" algn="ctr">
              <a:buNone/>
              <a:defRPr>
                <a:solidFill>
                  <a:srgbClr val="81112B"/>
                </a:solidFill>
              </a:defRPr>
            </a:lvl1pPr>
          </a:lstStyle>
          <a:p>
            <a:pPr lvl="0"/>
            <a:r>
              <a:rPr lang="en-US" dirty="0"/>
              <a:t>SUBTITLE FOR MORE CONTEXT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B50F0B7-BA5F-7349-A3E3-FDEDE323B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550" y="3281362"/>
            <a:ext cx="8675688" cy="3873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81112B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74805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81112B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83677"/>
            <a:ext cx="4274820" cy="4471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83678"/>
            <a:ext cx="4274820" cy="4471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DDE3B-4F97-9942-B90F-6CCA1C66C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055" y="6740633"/>
            <a:ext cx="638061" cy="647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289D2-F4E3-8B48-9532-565EB7F38D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116" y="6869600"/>
            <a:ext cx="1754112" cy="3890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FAA406-701E-B94A-B2F1-9D3752E0E4CE}"/>
              </a:ext>
            </a:extLst>
          </p:cNvPr>
          <p:cNvSpPr/>
          <p:nvPr userDrawn="1"/>
        </p:nvSpPr>
        <p:spPr>
          <a:xfrm>
            <a:off x="0" y="6455229"/>
            <a:ext cx="10058400" cy="256499"/>
          </a:xfrm>
          <a:prstGeom prst="rect">
            <a:avLst/>
          </a:prstGeom>
          <a:solidFill>
            <a:srgbClr val="81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2825" y="396737"/>
            <a:ext cx="8675370" cy="144032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81112B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826708"/>
            <a:ext cx="4255174" cy="895241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721949"/>
            <a:ext cx="4255174" cy="3733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826708"/>
            <a:ext cx="4276130" cy="895241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721949"/>
            <a:ext cx="4276130" cy="3733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B3D7CC-0885-174B-8C51-6E182FB595D8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1A9A18-D3C6-3649-854A-5BC4BD350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2F9D37-42C9-AA41-B2C3-A237EDC8B9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0DC234-F504-0B41-8DDE-87CDD15876A1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10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81112B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114541-5A64-A142-B48F-80DC50D632D8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8CB45F-471B-0046-86A9-72F64E0C60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3DE5FA-C97D-2140-ABE8-D9725A84C9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8468B3-F68C-DA4F-A965-90F2D30A51A1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35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D621AC-BE65-5F4C-8D98-C0B333F51899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9B18A9-E02A-C14F-9A02-A7FD2B3E72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8DDF76-48B9-924E-9229-9BF4819F67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442F92-F2D7-CA4D-8F91-0B119841B516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387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96782"/>
            <a:ext cx="3244096" cy="1738736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8111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72912"/>
            <a:ext cx="5092065" cy="5295555"/>
          </a:xfrm>
        </p:spPr>
        <p:txBody>
          <a:bodyPr/>
          <a:lstStyle>
            <a:lvl1pPr>
              <a:defRPr sz="3477"/>
            </a:lvl1pPr>
            <a:lvl2pPr>
              <a:defRPr sz="3042"/>
            </a:lvl2pPr>
            <a:lvl3pPr>
              <a:defRPr sz="2608"/>
            </a:lvl3pPr>
            <a:lvl4pPr>
              <a:defRPr sz="2173"/>
            </a:lvl4pPr>
            <a:lvl5pPr>
              <a:defRPr sz="2173"/>
            </a:lvl5pPr>
            <a:lvl6pPr>
              <a:defRPr sz="2173"/>
            </a:lvl6pPr>
            <a:lvl7pPr>
              <a:defRPr sz="2173"/>
            </a:lvl7pPr>
            <a:lvl8pPr>
              <a:defRPr sz="2173"/>
            </a:lvl8pPr>
            <a:lvl9pPr>
              <a:defRPr sz="21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235517"/>
            <a:ext cx="3244096" cy="4141573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E16421-DA27-8848-BDD7-011FACF1E84D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EAA792-7438-AB42-B9B1-A86CEA4461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E2207F-B20A-444F-89F7-5BF6270EA4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5AEFDF-AED3-3B44-B32E-02E980FA62F6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61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96782"/>
            <a:ext cx="3244096" cy="1738736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8111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72912"/>
            <a:ext cx="5092065" cy="5295555"/>
          </a:xfrm>
        </p:spPr>
        <p:txBody>
          <a:bodyPr anchor="t"/>
          <a:lstStyle>
            <a:lvl1pPr marL="0" indent="0">
              <a:buNone/>
              <a:defRPr sz="3477"/>
            </a:lvl1pPr>
            <a:lvl2pPr marL="496794" indent="0">
              <a:buNone/>
              <a:defRPr sz="3042"/>
            </a:lvl2pPr>
            <a:lvl3pPr marL="993587" indent="0">
              <a:buNone/>
              <a:defRPr sz="2608"/>
            </a:lvl3pPr>
            <a:lvl4pPr marL="1490381" indent="0">
              <a:buNone/>
              <a:defRPr sz="2173"/>
            </a:lvl4pPr>
            <a:lvl5pPr marL="1987174" indent="0">
              <a:buNone/>
              <a:defRPr sz="2173"/>
            </a:lvl5pPr>
            <a:lvl6pPr marL="2483968" indent="0">
              <a:buNone/>
              <a:defRPr sz="2173"/>
            </a:lvl6pPr>
            <a:lvl7pPr marL="2980761" indent="0">
              <a:buNone/>
              <a:defRPr sz="2173"/>
            </a:lvl7pPr>
            <a:lvl8pPr marL="3477555" indent="0">
              <a:buNone/>
              <a:defRPr sz="2173"/>
            </a:lvl8pPr>
            <a:lvl9pPr marL="3974348" indent="0">
              <a:buNone/>
              <a:defRPr sz="21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235517"/>
            <a:ext cx="3244096" cy="4141573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F0B2B4-58B1-6744-8A24-BF756B838686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B49999-C115-CD46-824E-A5F2E39303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B1E3DE-A929-BE44-995D-9B2FB997A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2F639C-EFA2-8E4F-9ABD-5ABE3FDDD9DA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13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26AFB07-E7F7-E44F-8CE6-10CB8CEDC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0113" y="609599"/>
            <a:ext cx="4550229" cy="515983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205925-69F1-8A46-85C9-26AD426C65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99949" y="2692553"/>
            <a:ext cx="4379480" cy="3076875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645F3A0-5D63-E146-8550-478178A5C5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99949" y="1952503"/>
            <a:ext cx="4379480" cy="611084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8443E52-7410-5145-AE42-18255500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949" y="609599"/>
            <a:ext cx="4379480" cy="121393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8111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814855-2CC9-E44F-B324-1C32B60DD9CF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C6EB7D-E8B3-254B-A24B-F57B9E445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B85101-7ECC-4E46-82A0-34EABAC6A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D6FFB6-933D-9A42-8B6A-AA16C4C00E98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167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26AFB07-E7F7-E44F-8CE6-10CB8CEDC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9200" y="609598"/>
            <a:ext cx="4550229" cy="515983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205925-69F1-8A46-85C9-26AD426C65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3784" y="2692553"/>
            <a:ext cx="4379480" cy="3076875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645F3A0-5D63-E146-8550-478178A5C5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3784" y="1952503"/>
            <a:ext cx="4379480" cy="611084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8443E52-7410-5145-AE42-18255500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84" y="609599"/>
            <a:ext cx="4379480" cy="121393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8111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814855-2CC9-E44F-B324-1C32B60DD9CF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C6EB7D-E8B3-254B-A24B-F57B9E445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B85101-7ECC-4E46-82A0-34EABAC6A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D6FFB6-933D-9A42-8B6A-AA16C4C00E98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492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26AFB07-E7F7-E44F-8CE6-10CB8CEDC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0743" y="609599"/>
            <a:ext cx="4419599" cy="423775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645F3A0-5D63-E146-8550-478178A5C5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99949" y="1952503"/>
            <a:ext cx="4379480" cy="611084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8443E52-7410-5145-AE42-18255500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949" y="609599"/>
            <a:ext cx="4379480" cy="121393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8111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814855-2CC9-E44F-B324-1C32B60DD9CF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C6EB7D-E8B3-254B-A24B-F57B9E445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B85101-7ECC-4E46-82A0-34EABAC6A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D6FFB6-933D-9A42-8B6A-AA16C4C00E98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AF4533-1AF1-B94F-9D30-16D53613AB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7406" y="2658521"/>
            <a:ext cx="3445782" cy="2880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76917B-E305-8B46-84CC-E3272C8E1E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7406" y="3067892"/>
            <a:ext cx="3445782" cy="2880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Phone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D7E0D8-16CD-0F4E-B5A0-421B618FFF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7406" y="3439884"/>
            <a:ext cx="3445783" cy="28907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Email	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7594A45-8AA7-E34D-B99B-A12079626A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37407" y="3786471"/>
            <a:ext cx="3445782" cy="288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Website</a:t>
            </a:r>
          </a:p>
        </p:txBody>
      </p:sp>
      <p:sp>
        <p:nvSpPr>
          <p:cNvPr id="19" name="Shape 4157">
            <a:extLst>
              <a:ext uri="{FF2B5EF4-FFF2-40B4-BE49-F238E27FC236}">
                <a16:creationId xmlns:a16="http://schemas.microsoft.com/office/drawing/2014/main" id="{AFD06B5B-BA39-3B45-8DE2-450DC520EECD}"/>
              </a:ext>
            </a:extLst>
          </p:cNvPr>
          <p:cNvSpPr/>
          <p:nvPr userDrawn="1"/>
        </p:nvSpPr>
        <p:spPr>
          <a:xfrm>
            <a:off x="5228850" y="2699703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186">
            <a:extLst>
              <a:ext uri="{FF2B5EF4-FFF2-40B4-BE49-F238E27FC236}">
                <a16:creationId xmlns:a16="http://schemas.microsoft.com/office/drawing/2014/main" id="{2C9FBFD8-1DD6-9140-88D9-86D28168532B}"/>
              </a:ext>
            </a:extLst>
          </p:cNvPr>
          <p:cNvSpPr/>
          <p:nvPr userDrawn="1"/>
        </p:nvSpPr>
        <p:spPr>
          <a:xfrm>
            <a:off x="5277534" y="3092442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Shape 4379">
            <a:extLst>
              <a:ext uri="{FF2B5EF4-FFF2-40B4-BE49-F238E27FC236}">
                <a16:creationId xmlns:a16="http://schemas.microsoft.com/office/drawing/2014/main" id="{C5DFE8AC-6C07-554B-A89A-79CD28CDB507}"/>
              </a:ext>
            </a:extLst>
          </p:cNvPr>
          <p:cNvSpPr/>
          <p:nvPr userDrawn="1"/>
        </p:nvSpPr>
        <p:spPr>
          <a:xfrm>
            <a:off x="5228850" y="3522401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2" name="Shape 4487">
            <a:extLst>
              <a:ext uri="{FF2B5EF4-FFF2-40B4-BE49-F238E27FC236}">
                <a16:creationId xmlns:a16="http://schemas.microsoft.com/office/drawing/2014/main" id="{03710394-95CE-BD4C-8942-2833266A7AE0}"/>
              </a:ext>
            </a:extLst>
          </p:cNvPr>
          <p:cNvSpPr/>
          <p:nvPr userDrawn="1"/>
        </p:nvSpPr>
        <p:spPr>
          <a:xfrm>
            <a:off x="5241628" y="3844538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393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watermark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1F42B-BBB3-8F4C-9E65-D1F188FC6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0058400" cy="70485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E55476-A2CB-8F41-ACC1-B5D1BE78EF6C}"/>
              </a:ext>
            </a:extLst>
          </p:cNvPr>
          <p:cNvSpPr/>
          <p:nvPr userDrawn="1"/>
        </p:nvSpPr>
        <p:spPr>
          <a:xfrm flipV="1">
            <a:off x="-76200" y="7048953"/>
            <a:ext cx="10276114" cy="494846"/>
          </a:xfrm>
          <a:prstGeom prst="rect">
            <a:avLst/>
          </a:prstGeom>
          <a:solidFill>
            <a:srgbClr val="81112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77065F-BAE8-FB45-9B8F-26E9654C1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171" y="4366360"/>
            <a:ext cx="1402618" cy="1422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FDE155-7427-4A45-BEA5-D299ACFA92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771" y="5788664"/>
            <a:ext cx="3596858" cy="797824"/>
          </a:xfrm>
          <a:prstGeom prst="rect">
            <a:avLst/>
          </a:prstGeom>
        </p:spPr>
      </p:pic>
      <p:sp>
        <p:nvSpPr>
          <p:cNvPr id="38" name="Title 37">
            <a:extLst>
              <a:ext uri="{FF2B5EF4-FFF2-40B4-BE49-F238E27FC236}">
                <a16:creationId xmlns:a16="http://schemas.microsoft.com/office/drawing/2014/main" id="{7371E125-10D4-274A-A55A-3261CE640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795" y="2103577"/>
            <a:ext cx="8675370" cy="481958"/>
          </a:xfrm>
        </p:spPr>
        <p:txBody>
          <a:bodyPr/>
          <a:lstStyle>
            <a:lvl1pPr algn="ctr">
              <a:defRPr b="1" spc="0">
                <a:solidFill>
                  <a:srgbClr val="81112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1CCE2D5-644A-D445-8459-6222C2A223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795" y="2737350"/>
            <a:ext cx="8675370" cy="375965"/>
          </a:xfrm>
        </p:spPr>
        <p:txBody>
          <a:bodyPr/>
          <a:lstStyle>
            <a:lvl1pPr marL="0" indent="0" algn="ctr">
              <a:buNone/>
              <a:defRPr>
                <a:solidFill>
                  <a:srgbClr val="81112B"/>
                </a:solidFill>
              </a:defRPr>
            </a:lvl1pPr>
          </a:lstStyle>
          <a:p>
            <a:pPr lvl="0"/>
            <a:r>
              <a:rPr lang="en-US" dirty="0"/>
              <a:t>SUBTITLE FOR MORE CONTEXT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B50F0B7-BA5F-7349-A3E3-FDEDE323B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550" y="3281362"/>
            <a:ext cx="8675688" cy="3873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81112B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7339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0DF24C-1E88-2A45-9289-1011BE514768}"/>
              </a:ext>
            </a:extLst>
          </p:cNvPr>
          <p:cNvSpPr/>
          <p:nvPr userDrawn="1"/>
        </p:nvSpPr>
        <p:spPr>
          <a:xfrm>
            <a:off x="0" y="0"/>
            <a:ext cx="6324600" cy="6455228"/>
          </a:xfrm>
          <a:prstGeom prst="rect">
            <a:avLst/>
          </a:prstGeom>
          <a:solidFill>
            <a:srgbClr val="81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1515" y="396737"/>
            <a:ext cx="2824571" cy="144032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1515" y="1983677"/>
            <a:ext cx="2824571" cy="4471551"/>
          </a:xfrm>
        </p:spPr>
        <p:txBody>
          <a:bodyPr>
            <a:normAutofit/>
          </a:bodyPr>
          <a:lstStyle>
            <a:lvl1pPr marL="0" marR="0" indent="0" algn="l" defTabSz="993587" rtl="0" eaLnBrk="1" fontAlgn="auto" latinLnBrk="0" hangingPunct="1">
              <a:lnSpc>
                <a:spcPct val="90000"/>
              </a:lnSpc>
              <a:spcBef>
                <a:spcPts val="108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FD82C8-1FC5-6642-8ECA-A1E142312B3C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7DDE3B-4F97-9942-B90F-6CCA1C66C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8289D2-F4E3-8B48-9532-565EB7F38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FAA406-701E-B94A-B2F1-9D3752E0E4CE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FE66D2-455C-8A40-B514-F9E9F9C3FA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600" y="0"/>
            <a:ext cx="3733800" cy="6711727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ACBDCA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28528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st of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81112B"/>
                </a:solidFill>
              </a:defRPr>
            </a:lvl1pPr>
          </a:lstStyle>
          <a:p>
            <a:r>
              <a:rPr lang="en-US" dirty="0"/>
              <a:t>Title List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FD82C8-1FC5-6642-8ECA-A1E142312B3C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7DDE3B-4F97-9942-B90F-6CCA1C66C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8289D2-F4E3-8B48-9532-565EB7F38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FAA406-701E-B94A-B2F1-9D3752E0E4CE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78862-10CF-F24C-9EDC-7652B3CAF5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150" y="2057400"/>
            <a:ext cx="6427788" cy="4148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List of Topics</a:t>
            </a:r>
          </a:p>
          <a:p>
            <a:pPr lvl="0"/>
            <a:r>
              <a:rPr lang="en-US" dirty="0"/>
              <a:t>1</a:t>
            </a:r>
          </a:p>
          <a:p>
            <a:pPr lvl="0"/>
            <a:r>
              <a:rPr lang="en-US" dirty="0"/>
              <a:t>2</a:t>
            </a:r>
          </a:p>
          <a:p>
            <a:pPr lvl="0"/>
            <a:r>
              <a:rPr lang="en-US" dirty="0"/>
              <a:t>3</a:t>
            </a:r>
          </a:p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6054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81112B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983677"/>
            <a:ext cx="8675370" cy="4471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FD82C8-1FC5-6642-8ECA-A1E142312B3C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7DDE3B-4F97-9942-B90F-6CCA1C66C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8289D2-F4E3-8B48-9532-565EB7F38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FAA406-701E-B94A-B2F1-9D3752E0E4CE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9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Quo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81112B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1515" y="1983678"/>
            <a:ext cx="8675370" cy="1325580"/>
          </a:xfrm>
        </p:spPr>
        <p:txBody>
          <a:bodyPr/>
          <a:lstStyle>
            <a:lvl1pPr marL="0" indent="0">
              <a:buNone/>
              <a:defRPr/>
            </a:lvl1pPr>
            <a:lvl2pPr marL="496793" indent="0">
              <a:buNone/>
              <a:defRPr/>
            </a:lvl2pPr>
          </a:lstStyle>
          <a:p>
            <a:pPr lvl="0"/>
            <a:r>
              <a:rPr lang="en-US" dirty="0"/>
              <a:t>Large quote here. </a:t>
            </a:r>
          </a:p>
          <a:p>
            <a:pPr lvl="1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FD82C8-1FC5-6642-8ECA-A1E142312B3C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7DDE3B-4F97-9942-B90F-6CCA1C66C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8289D2-F4E3-8B48-9532-565EB7F38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FAA406-701E-B94A-B2F1-9D3752E0E4CE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7FCBAA-8236-3745-8D3A-797E8AA94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150" y="3527425"/>
            <a:ext cx="8674100" cy="2667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48464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57759"/>
            <a:ext cx="8675370" cy="3099710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8111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986793"/>
            <a:ext cx="8675370" cy="1468435"/>
          </a:xfrm>
        </p:spPr>
        <p:txBody>
          <a:bodyPr/>
          <a:lstStyle>
            <a:lvl1pPr marL="0" indent="0">
              <a:buNone/>
              <a:defRPr sz="2608">
                <a:solidFill>
                  <a:schemeClr val="tx1"/>
                </a:solidFill>
              </a:defRPr>
            </a:lvl1pPr>
            <a:lvl2pPr marL="496794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2pPr>
            <a:lvl3pPr marL="993587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3pPr>
            <a:lvl4pPr marL="149038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4pPr>
            <a:lvl5pPr marL="1987174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5pPr>
            <a:lvl6pPr marL="248396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6pPr>
            <a:lvl7pPr marL="298076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7pPr>
            <a:lvl8pPr marL="3477555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8pPr>
            <a:lvl9pPr marL="397434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0E8FC2-5D64-B041-9D54-C11855BF81C1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E2F2A8-71F0-9244-AF1D-6E6C22378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888A17-4A23-9549-B98A-8F01FAFE9C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F41159-D40E-4E45-8C86-2788AF356C70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713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30E8FC2-5D64-B041-9D54-C11855BF81C1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E2F2A8-71F0-9244-AF1D-6E6C22378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888A17-4A23-9549-B98A-8F01FAFE9C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F41159-D40E-4E45-8C86-2788AF356C70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5395EC-161A-F14C-B942-974BF2410E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8400" cy="6454775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33175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30E8FC2-5D64-B041-9D54-C11855BF81C1}"/>
              </a:ext>
            </a:extLst>
          </p:cNvPr>
          <p:cNvGrpSpPr/>
          <p:nvPr userDrawn="1"/>
        </p:nvGrpSpPr>
        <p:grpSpPr>
          <a:xfrm>
            <a:off x="0" y="6455228"/>
            <a:ext cx="10058400" cy="932420"/>
            <a:chOff x="0" y="6455228"/>
            <a:chExt cx="10058400" cy="9324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E2F2A8-71F0-9244-AF1D-6E6C22378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2055" y="6740632"/>
              <a:ext cx="638061" cy="6470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888A17-4A23-9549-B98A-8F01FAFE9C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116" y="6869599"/>
              <a:ext cx="1754112" cy="38908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F41159-D40E-4E45-8C86-2788AF356C70}"/>
                </a:ext>
              </a:extLst>
            </p:cNvPr>
            <p:cNvSpPr/>
            <p:nvPr userDrawn="1"/>
          </p:nvSpPr>
          <p:spPr>
            <a:xfrm>
              <a:off x="0" y="6455228"/>
              <a:ext cx="10058400" cy="256499"/>
            </a:xfrm>
            <a:prstGeom prst="rect">
              <a:avLst/>
            </a:prstGeom>
            <a:solidFill>
              <a:srgbClr val="81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5395EC-161A-F14C-B942-974BF2410E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8400" cy="6454775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509C0-7D89-A647-8228-0643EB931F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463" y="6869113"/>
            <a:ext cx="4724400" cy="388937"/>
          </a:xfrm>
        </p:spPr>
        <p:txBody>
          <a:bodyPr/>
          <a:lstStyle>
            <a:lvl1pPr marL="0" indent="0">
              <a:buNone/>
              <a:defRPr>
                <a:solidFill>
                  <a:srgbClr val="81112B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8507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96737"/>
            <a:ext cx="8675370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983677"/>
            <a:ext cx="8675370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906647"/>
            <a:ext cx="226314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25D4-AD59-9D43-980A-ADC63EF11097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906647"/>
            <a:ext cx="339471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906647"/>
            <a:ext cx="226314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D463-3643-F64A-8D40-D344DEE7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79" r:id="rId6"/>
    <p:sldLayoutId id="2147483663" r:id="rId7"/>
    <p:sldLayoutId id="2147483674" r:id="rId8"/>
    <p:sldLayoutId id="2147483675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1" r:id="rId16"/>
    <p:sldLayoutId id="2147483672" r:id="rId17"/>
    <p:sldLayoutId id="2147483673" r:id="rId18"/>
  </p:sldLayoutIdLst>
  <p:txStyles>
    <p:titleStyle>
      <a:lvl1pPr algn="l" defTabSz="993587" rtl="0" eaLnBrk="1" latinLnBrk="0" hangingPunct="1">
        <a:lnSpc>
          <a:spcPct val="90000"/>
        </a:lnSpc>
        <a:spcBef>
          <a:spcPct val="0"/>
        </a:spcBef>
        <a:buNone/>
        <a:defRPr sz="47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397" indent="-248397" algn="l" defTabSz="993587" rtl="0" eaLnBrk="1" latinLnBrk="0" hangingPunct="1">
        <a:lnSpc>
          <a:spcPct val="90000"/>
        </a:lnSpc>
        <a:spcBef>
          <a:spcPts val="1087"/>
        </a:spcBef>
        <a:buFont typeface="Arial" panose="020B0604020202020204" pitchFamily="34" charset="0"/>
        <a:buChar char="•"/>
        <a:defRPr sz="3042" kern="1200">
          <a:solidFill>
            <a:schemeClr val="tx1"/>
          </a:solidFill>
          <a:latin typeface="+mn-lt"/>
          <a:ea typeface="+mn-ea"/>
          <a:cs typeface="+mn-cs"/>
        </a:defRPr>
      </a:lvl1pPr>
      <a:lvl2pPr marL="745190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608" kern="1200">
          <a:solidFill>
            <a:schemeClr val="tx1"/>
          </a:solidFill>
          <a:latin typeface="+mn-lt"/>
          <a:ea typeface="+mn-ea"/>
          <a:cs typeface="+mn-cs"/>
        </a:defRPr>
      </a:lvl2pPr>
      <a:lvl3pPr marL="124198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738777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223557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73236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3229158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72595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4222745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1pPr>
      <a:lvl2pPr marL="49679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2pPr>
      <a:lvl3pPr marL="993587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49038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198717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48396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298076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477555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397434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Fowler@hsc.ed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Shular@hsc.edu" TargetMode="External"/><Relationship Id="rId2" Type="http://schemas.openxmlformats.org/officeDocument/2006/relationships/hyperlink" Target="mailto:CMerckerson@hsc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Traylor@hsc.ed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Ball@hsc.edu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Schmolesky@hsc.edu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Schrader@hsc.edu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TDiette@hsc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Gyurovski@hsc.edu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Burns@hsc.edu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Washington@hsc.edu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wood@hsc.edu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Cooke@hsc.edu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RPantele@hsc.edu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Pantele@hsc.edu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Dlee@hsc.edu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Bowyer@hsc.edu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Mancastroppa@hsc.edu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AA62771-23D9-8B43-B2CD-466C680F05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0058401" cy="7048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419023-F2AA-0C40-89DB-C37980CD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SUMMER ORIENTATION</a:t>
            </a:r>
          </a:p>
        </p:txBody>
      </p:sp>
    </p:spTree>
    <p:extLst>
      <p:ext uri="{BB962C8B-B14F-4D97-AF65-F5344CB8AC3E}">
        <p14:creationId xmlns:p14="http://schemas.microsoft.com/office/powerpoint/2010/main" val="1349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Police and Public Safety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/>
          <a:lstStyle/>
          <a:p>
            <a:pPr>
              <a:spcBef>
                <a:spcPts val="1400"/>
              </a:spcBef>
              <a:buSzPts val="3330"/>
            </a:pPr>
            <a:r>
              <a:rPr lang="en-US" sz="3040" b="1" dirty="0"/>
              <a:t>Chief Mark </a:t>
            </a:r>
            <a:r>
              <a:rPr lang="en-US" sz="3040" b="1" dirty="0" smtClean="0"/>
              <a:t>Fowler </a:t>
            </a:r>
            <a:endParaRPr lang="en-US" sz="3040" b="1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/>
              <a:t>Director of Public Safety and Chief of Police</a:t>
            </a:r>
          </a:p>
          <a:p>
            <a:pPr marL="91440" lvl="0" indent="-63500">
              <a:lnSpc>
                <a:spcPct val="80000"/>
              </a:lnSpc>
              <a:spcBef>
                <a:spcPts val="1400"/>
              </a:spcBef>
              <a:buClr>
                <a:schemeClr val="accent1"/>
              </a:buClr>
              <a:buSzPts val="1000"/>
              <a:buFont typeface="Calibri"/>
              <a:buChar char=" "/>
            </a:pPr>
            <a:endParaRPr lang="en-US" sz="3040" dirty="0"/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Bush House  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(434) 223-6164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MFowler@hsc.edu</a:t>
            </a:r>
            <a:endParaRPr lang="en-US" sz="3040" dirty="0" smtClean="0"/>
          </a:p>
          <a:p>
            <a:pPr lvl="0">
              <a:spcBef>
                <a:spcPts val="1400"/>
              </a:spcBef>
              <a:buSzPts val="3330"/>
            </a:pPr>
            <a:endParaRPr lang="en-US" sz="3040" dirty="0"/>
          </a:p>
        </p:txBody>
      </p:sp>
    </p:spTree>
    <p:extLst>
      <p:ext uri="{BB962C8B-B14F-4D97-AF65-F5344CB8AC3E}">
        <p14:creationId xmlns:p14="http://schemas.microsoft.com/office/powerpoint/2010/main" val="8988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Counseling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1656080"/>
            <a:ext cx="8820819" cy="5029200"/>
          </a:xfrm>
        </p:spPr>
        <p:txBody>
          <a:bodyPr>
            <a:noAutofit/>
          </a:bodyPr>
          <a:lstStyle/>
          <a:p>
            <a:r>
              <a:rPr lang="en-US" sz="1800" b="1" dirty="0"/>
              <a:t>Dr. Clarence Merckerson, Director of Counseling Services</a:t>
            </a:r>
          </a:p>
          <a:p>
            <a:r>
              <a:rPr lang="en-US" sz="1800" dirty="0"/>
              <a:t>(434) 223-6320 </a:t>
            </a:r>
          </a:p>
          <a:p>
            <a:r>
              <a:rPr lang="en-US" sz="1800" dirty="0" smtClean="0">
                <a:hlinkClick r:id="rId2"/>
              </a:rPr>
              <a:t>CMerckerson@hsc.edu</a:t>
            </a:r>
            <a:endParaRPr lang="en-US" sz="1800" dirty="0" smtClean="0"/>
          </a:p>
          <a:p>
            <a:endParaRPr lang="en-US" sz="1050" dirty="0"/>
          </a:p>
          <a:p>
            <a:r>
              <a:rPr lang="en-US" sz="1800" b="1" dirty="0"/>
              <a:t>Jonathan Shular, </a:t>
            </a:r>
            <a:r>
              <a:rPr lang="en-US" sz="1800" b="1" dirty="0" smtClean="0"/>
              <a:t>College Counselor</a:t>
            </a:r>
            <a:endParaRPr lang="en-US" sz="1800" b="1" dirty="0"/>
          </a:p>
          <a:p>
            <a:r>
              <a:rPr lang="en-US" sz="1800" dirty="0"/>
              <a:t>(434) 223-6673</a:t>
            </a:r>
          </a:p>
          <a:p>
            <a:r>
              <a:rPr lang="en-US" sz="1800" dirty="0" smtClean="0">
                <a:hlinkClick r:id="rId3"/>
              </a:rPr>
              <a:t>JShular@hsc.edu</a:t>
            </a:r>
            <a:endParaRPr lang="en-US" sz="1800" dirty="0" smtClean="0"/>
          </a:p>
          <a:p>
            <a:endParaRPr lang="en-US" sz="1100" dirty="0"/>
          </a:p>
          <a:p>
            <a:r>
              <a:rPr lang="en-US" sz="1800" b="1" dirty="0"/>
              <a:t>Adrienne Traylor, Administrative Assistant</a:t>
            </a:r>
          </a:p>
          <a:p>
            <a:r>
              <a:rPr lang="en-US" sz="1800" dirty="0"/>
              <a:t>(434) 223-6411</a:t>
            </a:r>
          </a:p>
          <a:p>
            <a:r>
              <a:rPr lang="en-US" sz="1800" dirty="0" smtClean="0">
                <a:hlinkClick r:id="rId4"/>
              </a:rPr>
              <a:t>ATraylor@hsc.edu</a:t>
            </a:r>
            <a:endParaRPr lang="en-US" sz="1800" dirty="0" smtClean="0"/>
          </a:p>
          <a:p>
            <a:pPr lvl="0"/>
            <a:endParaRPr lang="en-US" sz="1050" dirty="0"/>
          </a:p>
          <a:p>
            <a:pPr lvl="0"/>
            <a:r>
              <a:rPr lang="en-US" sz="1800" i="1" dirty="0"/>
              <a:t>All Offices are located in the Counseling Center </a:t>
            </a:r>
          </a:p>
        </p:txBody>
      </p:sp>
    </p:spTree>
    <p:extLst>
      <p:ext uri="{BB962C8B-B14F-4D97-AF65-F5344CB8AC3E}">
        <p14:creationId xmlns:p14="http://schemas.microsoft.com/office/powerpoint/2010/main" val="33060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Student Health </a:t>
            </a:r>
            <a:r>
              <a:rPr lang="en-US" dirty="0">
                <a:latin typeface="Arial Black" panose="020B0A04020102020204" pitchFamily="34" charset="0"/>
              </a:rPr>
              <a:t>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/>
          <a:lstStyle/>
          <a:p>
            <a:pPr>
              <a:spcBef>
                <a:spcPts val="1400"/>
              </a:spcBef>
              <a:buSzPts val="3330"/>
            </a:pPr>
            <a:r>
              <a:rPr lang="en-US" sz="3040" b="1" dirty="0"/>
              <a:t>Nurse Kim </a:t>
            </a:r>
            <a:r>
              <a:rPr lang="en-US" sz="3040" b="1" dirty="0" smtClean="0"/>
              <a:t>Ball</a:t>
            </a:r>
          </a:p>
          <a:p>
            <a:pPr>
              <a:spcBef>
                <a:spcPts val="1400"/>
              </a:spcBef>
              <a:buSzPts val="3330"/>
            </a:pPr>
            <a:r>
              <a:rPr lang="en-US" sz="3040" dirty="0" smtClean="0"/>
              <a:t>Director </a:t>
            </a:r>
            <a:r>
              <a:rPr lang="en-US" sz="3040" dirty="0"/>
              <a:t>of the Student Health Center</a:t>
            </a:r>
          </a:p>
          <a:p>
            <a:pPr marL="91440" lvl="0">
              <a:lnSpc>
                <a:spcPct val="80000"/>
              </a:lnSpc>
              <a:spcBef>
                <a:spcPts val="1400"/>
              </a:spcBef>
              <a:buClr>
                <a:schemeClr val="accent1"/>
              </a:buClr>
              <a:buSzPts val="3600"/>
            </a:pPr>
            <a:endParaRPr lang="en-US" sz="3040" i="1" dirty="0">
              <a:solidFill>
                <a:srgbClr val="3F3F3F"/>
              </a:solidFill>
              <a:sym typeface="Calibri"/>
            </a:endParaRP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Joyner Building, Student Health Center  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(434) 223-6167 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KBall@hsc.edu</a:t>
            </a:r>
            <a:endParaRPr lang="en-US" sz="3040" dirty="0" smtClean="0"/>
          </a:p>
          <a:p>
            <a:pPr lvl="0">
              <a:spcBef>
                <a:spcPts val="1400"/>
              </a:spcBef>
              <a:buSzPts val="3330"/>
            </a:pPr>
            <a:endParaRPr lang="en-US" sz="3040" dirty="0"/>
          </a:p>
        </p:txBody>
      </p:sp>
    </p:spTree>
    <p:extLst>
      <p:ext uri="{BB962C8B-B14F-4D97-AF65-F5344CB8AC3E}">
        <p14:creationId xmlns:p14="http://schemas.microsoft.com/office/powerpoint/2010/main" val="7655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D944-FC01-A041-AE43-666FC53C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Student Health </a:t>
            </a:r>
            <a:r>
              <a:rPr lang="en-US" dirty="0">
                <a:latin typeface="Arial Black" panose="020B0A04020102020204" pitchFamily="34" charset="0"/>
              </a:rPr>
              <a:t>Center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01D70-9A4D-4B4B-A7A8-EAC28DFAB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Required</a:t>
            </a:r>
            <a:r>
              <a:rPr lang="en-US" b="1" i="1" u="sng" dirty="0"/>
              <a:t> </a:t>
            </a:r>
            <a:r>
              <a:rPr lang="en-US" u="sng" dirty="0"/>
              <a:t>forms for New Students. Due August 1</a:t>
            </a:r>
            <a:endParaRPr lang="en-US" b="1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BD218-60CC-854E-A9CB-3138B25FD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785" y="2638212"/>
            <a:ext cx="8674100" cy="36203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Student Physical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Immunization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Student Health History (completed in portal)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Insurance Plan Information (completed in portal)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Emergency Treatment Consent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Immunization waiver forms </a:t>
            </a:r>
            <a:r>
              <a:rPr lang="en-US" sz="2800" u="sng" dirty="0"/>
              <a:t>if needed</a:t>
            </a:r>
            <a:r>
              <a:rPr lang="en-US" sz="2800" dirty="0"/>
              <a:t> for Hep B and Meningitis</a:t>
            </a:r>
          </a:p>
        </p:txBody>
      </p:sp>
    </p:spTree>
    <p:extLst>
      <p:ext uri="{BB962C8B-B14F-4D97-AF65-F5344CB8AC3E}">
        <p14:creationId xmlns:p14="http://schemas.microsoft.com/office/powerpoint/2010/main" val="177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D944-FC01-A041-AE43-666FC53C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Student Health </a:t>
            </a:r>
            <a:r>
              <a:rPr lang="en-US" dirty="0">
                <a:latin typeface="Arial Black" panose="020B0A04020102020204" pitchFamily="34" charset="0"/>
              </a:rPr>
              <a:t>Center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01D70-9A4D-4B4B-A7A8-EAC28DFAB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983678"/>
            <a:ext cx="8675370" cy="1325580"/>
          </a:xfrm>
        </p:spPr>
        <p:txBody>
          <a:bodyPr/>
          <a:lstStyle/>
          <a:p>
            <a:r>
              <a:rPr lang="en-US" b="1" dirty="0" smtClean="0"/>
              <a:t>MANDATORY REQUIREMENTS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BD218-60CC-854E-A9CB-3138B25FD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785" y="2638212"/>
            <a:ext cx="8674100" cy="362034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Millennium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Medical Health Information</a:t>
            </a:r>
          </a:p>
          <a:p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i="1" dirty="0" smtClean="0"/>
              <a:t>Failure to fully complete all mandatory </a:t>
            </a:r>
            <a:r>
              <a:rPr lang="en-US" sz="2800" i="1" dirty="0"/>
              <a:t>r</a:t>
            </a:r>
            <a:r>
              <a:rPr lang="en-US" sz="2800" i="1" dirty="0" smtClean="0"/>
              <a:t>equirements by incoming students for the academic year 2025/2026 will result in a registration hold on all delinquent student accounts. A registration hold can prevent students from registering for their next semester classes in a timely manner and impact their ability to get their desired schedule.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425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High Adventure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/>
          <a:lstStyle/>
          <a:p>
            <a:pPr>
              <a:spcBef>
                <a:spcPts val="1400"/>
              </a:spcBef>
              <a:buSzPts val="3330"/>
            </a:pPr>
            <a:r>
              <a:rPr lang="en-US" sz="3040" b="1" dirty="0"/>
              <a:t>Scott </a:t>
            </a:r>
            <a:r>
              <a:rPr lang="en-US" sz="3040" b="1" dirty="0" smtClean="0"/>
              <a:t>Schmolesky </a:t>
            </a:r>
            <a:endParaRPr lang="en-US" sz="3040" b="1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/>
              <a:t>Director of High Adventure</a:t>
            </a:r>
          </a:p>
          <a:p>
            <a:pPr marL="91440" lvl="0">
              <a:lnSpc>
                <a:spcPct val="80000"/>
              </a:lnSpc>
              <a:spcBef>
                <a:spcPts val="1400"/>
              </a:spcBef>
              <a:buClr>
                <a:schemeClr val="accent1"/>
              </a:buClr>
              <a:buSzPts val="3600"/>
            </a:pPr>
            <a:endParaRPr lang="en-US" sz="3040" i="1" dirty="0">
              <a:solidFill>
                <a:srgbClr val="3F3F3F"/>
              </a:solidFill>
              <a:sym typeface="Calibri"/>
            </a:endParaRP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Brown Student Center, 3</a:t>
            </a:r>
            <a:r>
              <a:rPr lang="en-US" sz="3040" baseline="30000" dirty="0"/>
              <a:t>rd</a:t>
            </a:r>
            <a:r>
              <a:rPr lang="en-US" sz="3040" dirty="0"/>
              <a:t> Floor  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(434) 223-6717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SSchmolesky@hsc.edu</a:t>
            </a:r>
            <a:endParaRPr lang="en-US" sz="3040" dirty="0" smtClean="0"/>
          </a:p>
          <a:p>
            <a:pPr lvl="0">
              <a:spcBef>
                <a:spcPts val="1400"/>
              </a:spcBef>
              <a:buSzPts val="3330"/>
            </a:pPr>
            <a:endParaRPr lang="en-US" sz="3040" dirty="0"/>
          </a:p>
        </p:txBody>
      </p:sp>
    </p:spTree>
    <p:extLst>
      <p:ext uri="{BB962C8B-B14F-4D97-AF65-F5344CB8AC3E}">
        <p14:creationId xmlns:p14="http://schemas.microsoft.com/office/powerpoint/2010/main" val="39119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Housing and Residential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/>
          <a:lstStyle/>
          <a:p>
            <a:pPr>
              <a:spcBef>
                <a:spcPts val="1400"/>
              </a:spcBef>
              <a:buSzPts val="3330"/>
            </a:pPr>
            <a:r>
              <a:rPr lang="en-US" sz="3040" b="1" dirty="0"/>
              <a:t>Dean Jesse </a:t>
            </a:r>
            <a:r>
              <a:rPr lang="en-US" sz="3040" b="1" dirty="0" smtClean="0"/>
              <a:t>Schrader </a:t>
            </a:r>
            <a:endParaRPr lang="en-US" sz="3040" b="1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/>
              <a:t>Associate Dean of Students for Campus &amp; Residential Life</a:t>
            </a:r>
          </a:p>
          <a:p>
            <a:pPr marL="91440" lvl="0">
              <a:lnSpc>
                <a:spcPct val="80000"/>
              </a:lnSpc>
              <a:spcBef>
                <a:spcPts val="1400"/>
              </a:spcBef>
              <a:buClr>
                <a:schemeClr val="accent1"/>
              </a:buClr>
              <a:buSzPts val="3600"/>
            </a:pPr>
            <a:endParaRPr lang="en-US" sz="3040" i="1" dirty="0">
              <a:solidFill>
                <a:srgbClr val="3F3F3F"/>
              </a:solidFill>
              <a:sym typeface="Calibri"/>
            </a:endParaRP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Brown Student Center, 3</a:t>
            </a:r>
            <a:r>
              <a:rPr lang="en-US" sz="3040" baseline="30000" dirty="0"/>
              <a:t>rd</a:t>
            </a:r>
            <a:r>
              <a:rPr lang="en-US" sz="3040" dirty="0"/>
              <a:t> Floor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(434) 223-6667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JSchrader@hsc.edu</a:t>
            </a:r>
            <a:endParaRPr lang="en-US" sz="3040" dirty="0" smtClean="0"/>
          </a:p>
          <a:p>
            <a:pPr lvl="0">
              <a:spcBef>
                <a:spcPts val="1400"/>
              </a:spcBef>
              <a:buSzPts val="3330"/>
            </a:pPr>
            <a:endParaRPr lang="en-US" sz="3040" dirty="0"/>
          </a:p>
        </p:txBody>
      </p:sp>
    </p:spTree>
    <p:extLst>
      <p:ext uri="{BB962C8B-B14F-4D97-AF65-F5344CB8AC3E}">
        <p14:creationId xmlns:p14="http://schemas.microsoft.com/office/powerpoint/2010/main" val="32126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39E1-0A85-D043-9599-7A03F9C8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05" y="1461982"/>
            <a:ext cx="3244096" cy="1738736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 Black" panose="020B0A04020102020204" pitchFamily="34" charset="0"/>
              </a:rPr>
              <a:t>Break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542CA2-44E7-7049-AC34-3CCD0F716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725" y="2126970"/>
            <a:ext cx="5091113" cy="318825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B461B-4ED1-144C-94A0-86913052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105" y="3310469"/>
            <a:ext cx="3244096" cy="414157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Please be back in 10 minutes</a:t>
            </a:r>
          </a:p>
        </p:txBody>
      </p:sp>
    </p:spTree>
    <p:extLst>
      <p:ext uri="{BB962C8B-B14F-4D97-AF65-F5344CB8AC3E}">
        <p14:creationId xmlns:p14="http://schemas.microsoft.com/office/powerpoint/2010/main" val="26719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488086A-F9BE-1047-B889-32FC9BE5F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F478B-C695-3B49-A408-2BCEA5056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Academic Programs</a:t>
            </a:r>
          </a:p>
        </p:txBody>
      </p:sp>
    </p:spTree>
    <p:extLst>
      <p:ext uri="{BB962C8B-B14F-4D97-AF65-F5344CB8AC3E}">
        <p14:creationId xmlns:p14="http://schemas.microsoft.com/office/powerpoint/2010/main" val="34267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Academic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Tim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Diette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Provost and Dean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Faculty,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Professor of Economics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Atkinson Hall,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Floor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(434) 223-6112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TDiette@hsc.edu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488086A-F9BE-1047-B889-32FC9BE5F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F478B-C695-3B49-A408-2BCEA5056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Office of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13460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Academic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Ivo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Gyurovski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Assistant Dean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Atkinson,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Floor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(434) 223-6429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IGyurovski@hsc.edu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Student Academic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275387" cy="4148138"/>
          </a:xfrm>
        </p:spPr>
        <p:txBody>
          <a:bodyPr/>
          <a:lstStyle/>
          <a:p>
            <a:pPr lvl="0" indent="-228600">
              <a:spcBef>
                <a:spcPts val="1400"/>
              </a:spcBef>
              <a:buClr>
                <a:schemeClr val="accent1"/>
              </a:buClr>
              <a:buSzPts val="3600"/>
              <a:buFont typeface="Calibri"/>
              <a:buChar char=" "/>
            </a:pPr>
            <a:r>
              <a:rPr lang="en-US" sz="3040" b="1" dirty="0">
                <a:solidFill>
                  <a:srgbClr val="3F3F3F"/>
                </a:solidFill>
                <a:sym typeface="Calibri"/>
              </a:rPr>
              <a:t>Lisa </a:t>
            </a:r>
            <a:r>
              <a:rPr lang="en-US" sz="3040" b="1" dirty="0" smtClean="0">
                <a:solidFill>
                  <a:srgbClr val="3F3F3F"/>
                </a:solidFill>
                <a:sym typeface="Calibri"/>
              </a:rPr>
              <a:t>Burns</a:t>
            </a:r>
            <a:endParaRPr lang="en-US" sz="3040" b="1" dirty="0">
              <a:solidFill>
                <a:srgbClr val="3F3F3F"/>
              </a:solidFill>
              <a:sym typeface="Calibri"/>
            </a:endParaRPr>
          </a:p>
          <a:p>
            <a:pPr lvl="0" indent="-228600">
              <a:spcBef>
                <a:spcPts val="1400"/>
              </a:spcBef>
              <a:buClr>
                <a:schemeClr val="accent1"/>
              </a:buClr>
              <a:buSzPts val="3600"/>
              <a:buFont typeface="Calibri"/>
              <a:buChar char=" "/>
            </a:pPr>
            <a:r>
              <a:rPr lang="en-US" sz="3040" dirty="0">
                <a:solidFill>
                  <a:srgbClr val="3F3F3F"/>
                </a:solidFill>
                <a:sym typeface="Calibri"/>
              </a:rPr>
              <a:t>Director of Academic Success  </a:t>
            </a:r>
          </a:p>
          <a:p>
            <a:pPr lvl="0" indent="-228600">
              <a:spcBef>
                <a:spcPts val="600"/>
              </a:spcBef>
              <a:buClr>
                <a:schemeClr val="accent1"/>
              </a:buClr>
              <a:buSzPts val="3600"/>
              <a:buFont typeface="Calibri"/>
              <a:buChar char=" "/>
            </a:pPr>
            <a:endParaRPr lang="en-US" sz="3040" dirty="0">
              <a:solidFill>
                <a:srgbClr val="3F3F3F"/>
              </a:solidFill>
              <a:sym typeface="Calibri"/>
            </a:endParaRPr>
          </a:p>
          <a:p>
            <a:pPr lvl="0" indent="-228600">
              <a:spcBef>
                <a:spcPts val="600"/>
              </a:spcBef>
              <a:buClr>
                <a:schemeClr val="accent1"/>
              </a:buClr>
              <a:buSzPts val="3600"/>
              <a:buFont typeface="Calibri"/>
              <a:buChar char=" "/>
            </a:pPr>
            <a:r>
              <a:rPr lang="en-US" sz="3040" dirty="0" err="1">
                <a:solidFill>
                  <a:srgbClr val="3F3F3F"/>
                </a:solidFill>
                <a:sym typeface="Calibri"/>
              </a:rPr>
              <a:t>Bortz</a:t>
            </a:r>
            <a:r>
              <a:rPr lang="en-US" sz="3040" dirty="0">
                <a:solidFill>
                  <a:srgbClr val="3F3F3F"/>
                </a:solidFill>
                <a:sym typeface="Calibri"/>
              </a:rPr>
              <a:t> Library, 2</a:t>
            </a:r>
            <a:r>
              <a:rPr lang="en-US" sz="3040" baseline="30000" dirty="0">
                <a:solidFill>
                  <a:srgbClr val="3F3F3F"/>
                </a:solidFill>
                <a:sym typeface="Calibri"/>
              </a:rPr>
              <a:t>nd</a:t>
            </a:r>
            <a:r>
              <a:rPr lang="en-US" sz="3040" dirty="0">
                <a:solidFill>
                  <a:srgbClr val="3F3F3F"/>
                </a:solidFill>
                <a:sym typeface="Calibri"/>
              </a:rPr>
              <a:t> Floor    </a:t>
            </a:r>
          </a:p>
          <a:p>
            <a:pPr lvl="0" indent="-228600">
              <a:spcBef>
                <a:spcPts val="600"/>
              </a:spcBef>
              <a:buClr>
                <a:schemeClr val="accent1"/>
              </a:buClr>
              <a:buSzPts val="3600"/>
              <a:buFont typeface="Calibri"/>
              <a:buChar char=" "/>
            </a:pPr>
            <a:r>
              <a:rPr lang="en-US" sz="3040" dirty="0">
                <a:solidFill>
                  <a:srgbClr val="3F3F3F"/>
                </a:solidFill>
                <a:sym typeface="Calibri"/>
              </a:rPr>
              <a:t>(434) 223-6286</a:t>
            </a:r>
            <a:endParaRPr lang="en-US" sz="3040" dirty="0"/>
          </a:p>
          <a:p>
            <a:pPr lvl="0" indent="-228600">
              <a:spcBef>
                <a:spcPts val="600"/>
              </a:spcBef>
              <a:buClr>
                <a:schemeClr val="accent1"/>
              </a:buClr>
              <a:buSzPts val="3600"/>
              <a:buFont typeface="Calibri"/>
              <a:buChar char=" "/>
            </a:pPr>
            <a:r>
              <a:rPr lang="en-US" sz="3040" dirty="0" smtClean="0">
                <a:solidFill>
                  <a:srgbClr val="3F3F3F"/>
                </a:solidFill>
                <a:sym typeface="Calibri"/>
                <a:hlinkClick r:id="rId2"/>
              </a:rPr>
              <a:t>LBurns@hsc.edu</a:t>
            </a:r>
            <a:endParaRPr lang="en-US" sz="3040" dirty="0" smtClean="0">
              <a:solidFill>
                <a:srgbClr val="3F3F3F"/>
              </a:solidFill>
              <a:sym typeface="Calibri"/>
            </a:endParaRPr>
          </a:p>
          <a:p>
            <a:pPr lvl="0" indent="-228600">
              <a:spcBef>
                <a:spcPts val="600"/>
              </a:spcBef>
              <a:buClr>
                <a:schemeClr val="accent1"/>
              </a:buClr>
              <a:buSzPts val="3600"/>
              <a:buFont typeface="Calibri"/>
              <a:buChar char=" "/>
            </a:pPr>
            <a:endParaRPr lang="en-US" sz="3040" dirty="0">
              <a:solidFill>
                <a:srgbClr val="3F3F3F"/>
              </a:solidFill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488086A-F9BE-1047-B889-32FC9BE5F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F478B-C695-3B49-A408-2BCEA5056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4454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Culture and </a:t>
            </a:r>
            <a:r>
              <a:rPr lang="en-US" dirty="0" smtClean="0">
                <a:latin typeface="Arial Black" panose="020B0A04020102020204" pitchFamily="34" charset="0"/>
              </a:rPr>
              <a:t>Community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/>
          <a:lstStyle/>
          <a:p>
            <a:pPr>
              <a:spcBef>
                <a:spcPts val="1400"/>
              </a:spcBef>
              <a:buSzPts val="3330"/>
            </a:pPr>
            <a:r>
              <a:rPr lang="en-US" sz="3040" b="1" dirty="0"/>
              <a:t>Dean Desiree </a:t>
            </a:r>
            <a:r>
              <a:rPr lang="en-US" sz="3040" b="1" dirty="0" smtClean="0"/>
              <a:t>Nicholson </a:t>
            </a:r>
            <a:endParaRPr lang="en-US" sz="3040" b="1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/>
              <a:t>Dean of Culture and </a:t>
            </a:r>
            <a:r>
              <a:rPr lang="en-US" sz="3040" dirty="0" smtClean="0"/>
              <a:t>Community</a:t>
            </a:r>
            <a:endParaRPr lang="en-US" sz="3040" dirty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3600"/>
            </a:pPr>
            <a:endParaRPr lang="en-US" sz="3040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 err="1" smtClean="0"/>
              <a:t>Bortz</a:t>
            </a:r>
            <a:r>
              <a:rPr lang="en-US" sz="3040" dirty="0" smtClean="0"/>
              <a:t> Library, 4</a:t>
            </a:r>
            <a:r>
              <a:rPr lang="en-US" sz="3040" baseline="30000" dirty="0" smtClean="0"/>
              <a:t>th</a:t>
            </a:r>
            <a:r>
              <a:rPr lang="en-US" sz="3040" dirty="0" smtClean="0"/>
              <a:t> Floor</a:t>
            </a:r>
            <a:endParaRPr lang="en-US" sz="3040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/>
              <a:t>(434) 223-</a:t>
            </a:r>
            <a:r>
              <a:rPr lang="en-US" dirty="0"/>
              <a:t>6719</a:t>
            </a:r>
            <a:endParaRPr lang="en-US" sz="3040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DWashington@hsc.edu</a:t>
            </a:r>
            <a:endParaRPr lang="en-US" sz="3040" dirty="0" smtClean="0"/>
          </a:p>
          <a:p>
            <a:pPr>
              <a:spcBef>
                <a:spcPts val="1400"/>
              </a:spcBef>
              <a:buSzPts val="3330"/>
            </a:pPr>
            <a:endParaRPr lang="en-US" sz="3040" dirty="0"/>
          </a:p>
        </p:txBody>
      </p:sp>
    </p:spTree>
    <p:extLst>
      <p:ext uri="{BB962C8B-B14F-4D97-AF65-F5344CB8AC3E}">
        <p14:creationId xmlns:p14="http://schemas.microsoft.com/office/powerpoint/2010/main" val="36470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Culture and </a:t>
            </a:r>
            <a:r>
              <a:rPr lang="en-US" dirty="0" smtClean="0">
                <a:latin typeface="Arial Black" panose="020B0A04020102020204" pitchFamily="34" charset="0"/>
              </a:rPr>
              <a:t>Community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/>
          <a:lstStyle/>
          <a:p>
            <a:pPr>
              <a:spcBef>
                <a:spcPts val="1400"/>
              </a:spcBef>
              <a:buSzPts val="3330"/>
            </a:pPr>
            <a:r>
              <a:rPr lang="en-US" sz="3040" b="1" dirty="0" smtClean="0"/>
              <a:t>Dr. Melissa Wood</a:t>
            </a:r>
            <a:endParaRPr lang="en-US" sz="3040" b="1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 smtClean="0"/>
              <a:t>Director of Title IX, Access, and Student Advocacy Title IX Coordinator</a:t>
            </a:r>
            <a:endParaRPr lang="en-US" sz="3040" dirty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3600"/>
            </a:pPr>
            <a:endParaRPr lang="en-US" sz="3040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 smtClean="0"/>
              <a:t>Student Health Center</a:t>
            </a:r>
            <a:endParaRPr lang="en-US" sz="3040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/>
              <a:t>(434) </a:t>
            </a:r>
            <a:r>
              <a:rPr lang="en-US" sz="3040" dirty="0" smtClean="0"/>
              <a:t>223-6061</a:t>
            </a:r>
            <a:endParaRPr lang="en-US" sz="3040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Mwood@hsc.edu</a:t>
            </a:r>
            <a:endParaRPr lang="en-US" sz="3040" dirty="0" smtClean="0"/>
          </a:p>
          <a:p>
            <a:pPr>
              <a:spcBef>
                <a:spcPts val="1400"/>
              </a:spcBef>
              <a:buSzPts val="3330"/>
            </a:pPr>
            <a:endParaRPr lang="en-US" sz="3040" dirty="0" smtClean="0"/>
          </a:p>
          <a:p>
            <a:pPr>
              <a:spcBef>
                <a:spcPts val="1400"/>
              </a:spcBef>
              <a:buSzPts val="3330"/>
            </a:pPr>
            <a:endParaRPr lang="en-US" sz="3040" dirty="0"/>
          </a:p>
        </p:txBody>
      </p:sp>
    </p:spTree>
    <p:extLst>
      <p:ext uri="{BB962C8B-B14F-4D97-AF65-F5344CB8AC3E}">
        <p14:creationId xmlns:p14="http://schemas.microsoft.com/office/powerpoint/2010/main" val="17654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Civic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/>
          <a:lstStyle/>
          <a:p>
            <a:pPr>
              <a:spcBef>
                <a:spcPts val="1400"/>
              </a:spcBef>
              <a:buSzPts val="3330"/>
            </a:pPr>
            <a:r>
              <a:rPr lang="en-US" sz="3040" b="1" dirty="0"/>
              <a:t>Sandy </a:t>
            </a:r>
            <a:r>
              <a:rPr lang="en-US" sz="3040" b="1" dirty="0" smtClean="0"/>
              <a:t>Cooke </a:t>
            </a:r>
            <a:endParaRPr lang="en-US" sz="3040" b="1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/>
              <a:t>Director of Student Affairs Operations, Orientation, and Civic Engagement</a:t>
            </a:r>
          </a:p>
          <a:p>
            <a:pPr marL="91440" lvl="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ts val="3330"/>
            </a:pPr>
            <a:endParaRPr lang="en-US" sz="3040" i="1" dirty="0">
              <a:solidFill>
                <a:srgbClr val="3F3F3F"/>
              </a:solidFill>
              <a:sym typeface="Calibri"/>
            </a:endParaRP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Brown Student Center, 3</a:t>
            </a:r>
            <a:r>
              <a:rPr lang="en-US" sz="3040" baseline="30000" dirty="0"/>
              <a:t>rd</a:t>
            </a:r>
            <a:r>
              <a:rPr lang="en-US" sz="3040" dirty="0"/>
              <a:t> Floor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(434) 223-6340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SCooke@hsc.edu</a:t>
            </a:r>
            <a:endParaRPr lang="en-US" sz="3040" dirty="0" smtClean="0"/>
          </a:p>
          <a:p>
            <a:pPr lvl="0">
              <a:spcBef>
                <a:spcPts val="1400"/>
              </a:spcBef>
              <a:buSzPts val="3330"/>
            </a:pPr>
            <a:endParaRPr lang="en-US" sz="3040" dirty="0"/>
          </a:p>
        </p:txBody>
      </p:sp>
    </p:spTree>
    <p:extLst>
      <p:ext uri="{BB962C8B-B14F-4D97-AF65-F5344CB8AC3E}">
        <p14:creationId xmlns:p14="http://schemas.microsoft.com/office/powerpoint/2010/main" val="33068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D944-FC01-A041-AE43-666FC53C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Students Walk to the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Brown Student Center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01D70-9A4D-4B4B-A7A8-EAC28DFAB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983677"/>
            <a:ext cx="8675370" cy="2987715"/>
          </a:xfrm>
        </p:spPr>
        <p:txBody>
          <a:bodyPr/>
          <a:lstStyle/>
          <a:p>
            <a:r>
              <a:rPr lang="en-US" dirty="0"/>
              <a:t>Parents remain in this room.</a:t>
            </a:r>
          </a:p>
          <a:p>
            <a:endParaRPr lang="en-US" dirty="0"/>
          </a:p>
          <a:p>
            <a:r>
              <a:rPr lang="en-US" dirty="0"/>
              <a:t>You will meet back up with your son at lunch at the dining hall, </a:t>
            </a:r>
            <a:r>
              <a:rPr lang="en-US" dirty="0" err="1"/>
              <a:t>Pannill</a:t>
            </a:r>
            <a:r>
              <a:rPr lang="en-US" dirty="0"/>
              <a:t> Commons</a:t>
            </a:r>
          </a:p>
        </p:txBody>
      </p:sp>
    </p:spTree>
    <p:extLst>
      <p:ext uri="{BB962C8B-B14F-4D97-AF65-F5344CB8AC3E}">
        <p14:creationId xmlns:p14="http://schemas.microsoft.com/office/powerpoint/2010/main" val="4317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488086A-F9BE-1047-B889-32FC9BE5F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F478B-C695-3B49-A408-2BCEA5056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2" y="6869113"/>
            <a:ext cx="7106799" cy="38893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Parent Session</a:t>
            </a:r>
          </a:p>
        </p:txBody>
      </p:sp>
    </p:spTree>
    <p:extLst>
      <p:ext uri="{BB962C8B-B14F-4D97-AF65-F5344CB8AC3E}">
        <p14:creationId xmlns:p14="http://schemas.microsoft.com/office/powerpoint/2010/main" val="9024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Parent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/>
          <a:lstStyle/>
          <a:p>
            <a:pPr>
              <a:spcBef>
                <a:spcPts val="1400"/>
              </a:spcBef>
              <a:buSzPts val="3330"/>
            </a:pPr>
            <a:r>
              <a:rPr lang="en-US" sz="3200" b="1" dirty="0"/>
              <a:t>Dr. Richard Pantele </a:t>
            </a:r>
            <a:r>
              <a:rPr lang="en-US" sz="3200" b="1" dirty="0" smtClean="0"/>
              <a:t>’13 </a:t>
            </a:r>
          </a:p>
          <a:p>
            <a:pPr>
              <a:spcBef>
                <a:spcPts val="1400"/>
              </a:spcBef>
              <a:buSzPts val="3330"/>
            </a:pPr>
            <a:r>
              <a:rPr lang="en-US" sz="3200" dirty="0" smtClean="0"/>
              <a:t>Dean </a:t>
            </a:r>
            <a:r>
              <a:rPr lang="en-US" sz="3200" dirty="0"/>
              <a:t>of Students </a:t>
            </a:r>
          </a:p>
          <a:p>
            <a:pPr lvl="0">
              <a:lnSpc>
                <a:spcPct val="80000"/>
              </a:lnSpc>
              <a:spcBef>
                <a:spcPts val="1400"/>
              </a:spcBef>
              <a:buSzPts val="3600"/>
            </a:pPr>
            <a:endParaRPr lang="en-US" sz="3200" i="1" dirty="0"/>
          </a:p>
          <a:p>
            <a:pPr lvl="0">
              <a:spcBef>
                <a:spcPts val="1400"/>
              </a:spcBef>
              <a:buSzPts val="3330"/>
            </a:pPr>
            <a:r>
              <a:rPr lang="en-US" sz="3200" dirty="0"/>
              <a:t>Brown Student Center, 3</a:t>
            </a:r>
            <a:r>
              <a:rPr lang="en-US" sz="3200" baseline="30000" dirty="0"/>
              <a:t>rd</a:t>
            </a:r>
            <a:r>
              <a:rPr lang="en-US" sz="3200" dirty="0"/>
              <a:t> Floor 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200" dirty="0"/>
              <a:t>(434) 223-6043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200" dirty="0" smtClean="0">
                <a:hlinkClick r:id="rId2"/>
              </a:rPr>
              <a:t>RPantele@hsc.edu</a:t>
            </a:r>
            <a:endParaRPr lang="en-US" sz="3200" dirty="0" smtClean="0"/>
          </a:p>
          <a:p>
            <a:pPr lvl="0">
              <a:spcBef>
                <a:spcPts val="1400"/>
              </a:spcBef>
              <a:buSzPts val="3330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03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High School vs. College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54" y="4070959"/>
            <a:ext cx="3491520" cy="2161970"/>
          </a:xfrm>
          <a:prstGeom prst="rect">
            <a:avLst/>
          </a:prstGeom>
          <a:effectLst>
            <a:outerShdw blurRad="4445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2" y="1837059"/>
            <a:ext cx="3479652" cy="1877048"/>
          </a:xfrm>
          <a:prstGeom prst="rect">
            <a:avLst/>
          </a:prstGeom>
          <a:effectLst>
            <a:outerShdw blurRad="431800" dist="38100" dir="18900000" algn="bl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54" y="1837059"/>
            <a:ext cx="3491520" cy="1877048"/>
          </a:xfrm>
          <a:prstGeom prst="rect">
            <a:avLst/>
          </a:prstGeom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2" y="4070959"/>
            <a:ext cx="3479652" cy="2161970"/>
          </a:xfrm>
          <a:prstGeom prst="rect">
            <a:avLst/>
          </a:prstGeom>
          <a:effectLst>
            <a:outerShdw blurRad="6604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Dean of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1400"/>
              </a:spcBef>
              <a:buSzPts val="3600"/>
            </a:pPr>
            <a:r>
              <a:rPr lang="en-US" sz="3040" b="1" dirty="0"/>
              <a:t>Dr. Richard Pantele </a:t>
            </a:r>
            <a:r>
              <a:rPr lang="en-US" sz="3040" b="1" dirty="0" smtClean="0"/>
              <a:t>’13 </a:t>
            </a:r>
            <a:endParaRPr lang="en-US" sz="3040" b="1" dirty="0"/>
          </a:p>
          <a:p>
            <a:pPr lvl="0">
              <a:lnSpc>
                <a:spcPct val="80000"/>
              </a:lnSpc>
              <a:spcBef>
                <a:spcPts val="1400"/>
              </a:spcBef>
              <a:buSzPts val="3600"/>
            </a:pPr>
            <a:r>
              <a:rPr lang="en-US" sz="3040" dirty="0"/>
              <a:t>Dean of Students </a:t>
            </a:r>
          </a:p>
          <a:p>
            <a:pPr lvl="0">
              <a:lnSpc>
                <a:spcPct val="80000"/>
              </a:lnSpc>
              <a:spcBef>
                <a:spcPts val="1400"/>
              </a:spcBef>
              <a:buSzPts val="3600"/>
            </a:pPr>
            <a:endParaRPr lang="en-US" sz="3040" i="1" dirty="0"/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Brown Student Center, 3</a:t>
            </a:r>
            <a:r>
              <a:rPr lang="en-US" sz="3040" baseline="30000" dirty="0"/>
              <a:t>rd</a:t>
            </a:r>
            <a:r>
              <a:rPr lang="en-US" sz="3040" dirty="0"/>
              <a:t> Floor 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(434) 223-6043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RPantele@hsc.edu</a:t>
            </a:r>
            <a:endParaRPr lang="en-US" sz="3040" dirty="0" smtClean="0"/>
          </a:p>
          <a:p>
            <a:pPr lvl="0">
              <a:spcBef>
                <a:spcPts val="1400"/>
              </a:spcBef>
              <a:buSzPts val="3330"/>
            </a:pPr>
            <a:endParaRPr lang="en-US" sz="3040" dirty="0"/>
          </a:p>
        </p:txBody>
      </p:sp>
    </p:spTree>
    <p:extLst>
      <p:ext uri="{BB962C8B-B14F-4D97-AF65-F5344CB8AC3E}">
        <p14:creationId xmlns:p14="http://schemas.microsoft.com/office/powerpoint/2010/main" val="14329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D4C6-7E3C-EF47-ADCA-924661EB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Freshman Year: Know Thyself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214D8-23B4-1A4A-8FF5-7304C3072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538" y="1416222"/>
            <a:ext cx="2563942" cy="578971"/>
          </a:xfrm>
        </p:spPr>
        <p:txBody>
          <a:bodyPr/>
          <a:lstStyle/>
          <a:p>
            <a:r>
              <a:rPr lang="en-US" b="0" dirty="0">
                <a:solidFill>
                  <a:srgbClr val="202122"/>
                </a:solidFill>
                <a:latin typeface="Arial" panose="020B0604020202020204" pitchFamily="34" charset="0"/>
              </a:rPr>
              <a:t>“</a:t>
            </a:r>
            <a:r>
              <a:rPr lang="el-GR" b="0" dirty="0">
                <a:solidFill>
                  <a:srgbClr val="202122"/>
                </a:solidFill>
                <a:latin typeface="Arial" panose="020B0604020202020204" pitchFamily="34" charset="0"/>
              </a:rPr>
              <a:t>γνῶθι σεαυτόν</a:t>
            </a:r>
            <a:r>
              <a:rPr lang="en-US" b="0" dirty="0">
                <a:solidFill>
                  <a:srgbClr val="202122"/>
                </a:solidFill>
                <a:latin typeface="Arial" panose="020B0604020202020204" pitchFamily="34" charset="0"/>
              </a:rPr>
              <a:t>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17010-6A39-EA45-9074-4872690E0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5" y="2510934"/>
            <a:ext cx="8675369" cy="3733279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Learning what you enjoy doing – what are your interests?</a:t>
            </a:r>
          </a:p>
          <a:p>
            <a:r>
              <a:rPr lang="en-US" altLang="en-US" dirty="0"/>
              <a:t>Identifying what you do well- what are your skills?</a:t>
            </a:r>
          </a:p>
          <a:p>
            <a:r>
              <a:rPr lang="en-US" altLang="en-US" dirty="0"/>
              <a:t>Considering what’s important to you? What do you value?</a:t>
            </a:r>
          </a:p>
          <a:p>
            <a:r>
              <a:rPr lang="en-US" altLang="en-US" dirty="0"/>
              <a:t>What makes </a:t>
            </a:r>
            <a:r>
              <a:rPr lang="en-US" altLang="en-US" u="sng" dirty="0"/>
              <a:t>you</a:t>
            </a:r>
            <a:r>
              <a:rPr lang="en-US" altLang="en-US" dirty="0"/>
              <a:t> most like </a:t>
            </a:r>
            <a:r>
              <a:rPr lang="en-US" altLang="en-US" u="sng" dirty="0"/>
              <a:t>yourself</a:t>
            </a:r>
            <a:r>
              <a:rPr lang="en-US" altLang="en-US" dirty="0"/>
              <a:t> – your true personality!</a:t>
            </a:r>
          </a:p>
          <a:p>
            <a:r>
              <a:rPr lang="en-US" altLang="en-US" dirty="0"/>
              <a:t>Who am I now and who do I want to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1" y="189902"/>
            <a:ext cx="6518364" cy="60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D4C6-7E3C-EF47-ADCA-924661EB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Expectations for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214D8-23B4-1A4A-8FF5-7304C3072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Honor Code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17010-6A39-EA45-9074-4872690E04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“The Hampden-Sydney Man will not lie, cheat, or </a:t>
            </a:r>
            <a:r>
              <a:rPr lang="en-US" dirty="0" smtClean="0"/>
              <a:t>steal, </a:t>
            </a:r>
            <a:r>
              <a:rPr lang="en-US" dirty="0"/>
              <a:t>nor tolerate those who do.”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C57C0-4A8F-4649-8B44-1E1C8C2AE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Code of Conduct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689DB-924C-114E-B668-050AB290D0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“The Hampden-Sydney Man will behave as a gentleman at all times and in all places.”</a:t>
            </a:r>
          </a:p>
        </p:txBody>
      </p:sp>
    </p:spTree>
    <p:extLst>
      <p:ext uri="{BB962C8B-B14F-4D97-AF65-F5344CB8AC3E}">
        <p14:creationId xmlns:p14="http://schemas.microsoft.com/office/powerpoint/2010/main" val="23834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D4C6-7E3C-EF47-ADCA-924661EB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Freshman Year: Encourage Your 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17010-6A39-EA45-9074-4872690E0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5" y="1995439"/>
            <a:ext cx="8675369" cy="3733279"/>
          </a:xfrm>
        </p:spPr>
        <p:txBody>
          <a:bodyPr>
            <a:normAutofit/>
          </a:bodyPr>
          <a:lstStyle/>
          <a:p>
            <a:r>
              <a:rPr lang="en-US" altLang="en-US" dirty="0"/>
              <a:t>Try classes you like and find interesting.</a:t>
            </a:r>
          </a:p>
          <a:p>
            <a:r>
              <a:rPr lang="en-US" altLang="en-US" dirty="0"/>
              <a:t>Talk with students and professors in different majors to discuss career choices and find out what it’s really like.</a:t>
            </a:r>
          </a:p>
          <a:p>
            <a:r>
              <a:rPr lang="en-US" altLang="en-US" dirty="0"/>
              <a:t>Get involved early in school activities – this builds interpersonal skills, teamwork skills and provides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D4C6-7E3C-EF47-ADCA-924661EB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Freshman Year: Encourage Your 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17010-6A39-EA45-9074-4872690E0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5" y="1995439"/>
            <a:ext cx="8675369" cy="3733279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Take a few career interest/personality type indicator tests at our Career Development Office</a:t>
            </a:r>
          </a:p>
          <a:p>
            <a:r>
              <a:rPr lang="en-US" altLang="en-US" dirty="0"/>
              <a:t>Myers-Briggs</a:t>
            </a:r>
          </a:p>
          <a:p>
            <a:r>
              <a:rPr lang="en-US" altLang="en-US" dirty="0"/>
              <a:t>Develop short and long term goals.</a:t>
            </a:r>
          </a:p>
          <a:p>
            <a:r>
              <a:rPr lang="en-US" altLang="en-US" dirty="0"/>
              <a:t>Ask other people in your life (family and friends to help you identify your dominate career-related traits.</a:t>
            </a:r>
          </a:p>
          <a:p>
            <a:pPr marL="0" indent="0">
              <a:buNone/>
            </a:pPr>
            <a:endParaRPr lang="en-US" alt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D4C6-7E3C-EF47-ADCA-924661EB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Freshman Year: Encourage Your 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17010-6A39-EA45-9074-4872690E0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5" y="1995439"/>
            <a:ext cx="8675369" cy="421193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Begin identifying and using all the resources </a:t>
            </a:r>
            <a:r>
              <a:rPr lang="en-US" altLang="en-US" dirty="0" smtClean="0"/>
              <a:t>on campus </a:t>
            </a:r>
            <a:r>
              <a:rPr lang="en-US" altLang="en-US" dirty="0"/>
              <a:t>in developing your career-related skills.</a:t>
            </a:r>
          </a:p>
          <a:p>
            <a:r>
              <a:rPr lang="en-US" altLang="en-US" dirty="0"/>
              <a:t>Student Affairs office</a:t>
            </a:r>
          </a:p>
          <a:p>
            <a:r>
              <a:rPr lang="en-US" altLang="en-US" dirty="0"/>
              <a:t>Student Success Center</a:t>
            </a:r>
          </a:p>
          <a:p>
            <a:r>
              <a:rPr lang="en-US" altLang="en-US" dirty="0"/>
              <a:t>Residence Life</a:t>
            </a:r>
          </a:p>
          <a:p>
            <a:r>
              <a:rPr lang="en-US" altLang="en-US" dirty="0"/>
              <a:t>Tutors in difficult subjects</a:t>
            </a:r>
          </a:p>
          <a:p>
            <a:r>
              <a:rPr lang="en-US" altLang="en-US" dirty="0"/>
              <a:t>Professors in various </a:t>
            </a:r>
            <a:r>
              <a:rPr lang="en-US" altLang="en-US" dirty="0" smtClean="0"/>
              <a:t>classes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b="1" u="sng" dirty="0"/>
              <a:t>TAKE ADVANTAGE OF ALL THE FREE STUFF!</a:t>
            </a:r>
          </a:p>
          <a:p>
            <a:pPr marL="0" indent="0">
              <a:buNone/>
            </a:pPr>
            <a:endParaRPr lang="en-US" alt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D944-FC01-A041-AE43-666FC53C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05" y="396737"/>
            <a:ext cx="8675370" cy="1440322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Most </a:t>
            </a:r>
            <a:r>
              <a:rPr lang="en-US" dirty="0" smtClean="0">
                <a:latin typeface="Arial Black" panose="020B0A04020102020204" pitchFamily="34" charset="0"/>
              </a:rPr>
              <a:t>importantly - </a:t>
            </a:r>
            <a:r>
              <a:rPr lang="en-US" dirty="0">
                <a:latin typeface="Arial Black" panose="020B0A04020102020204" pitchFamily="34" charset="0"/>
              </a:rPr>
              <a:t>Talk to </a:t>
            </a:r>
            <a:r>
              <a:rPr lang="en-US" dirty="0" smtClean="0">
                <a:latin typeface="Arial Black" panose="020B0A04020102020204" pitchFamily="34" charset="0"/>
              </a:rPr>
              <a:t>Your </a:t>
            </a:r>
            <a:r>
              <a:rPr lang="en-US" dirty="0">
                <a:latin typeface="Arial Black" panose="020B0A04020102020204" pitchFamily="34" charset="0"/>
              </a:rPr>
              <a:t>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01D70-9A4D-4B4B-A7A8-EAC28DFAB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985" y="1837059"/>
            <a:ext cx="4202723" cy="4387895"/>
          </a:xfrm>
        </p:spPr>
        <p:txBody>
          <a:bodyPr>
            <a:normAutofit fontScale="77500" lnSpcReduction="20000"/>
          </a:bodyPr>
          <a:lstStyle/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How are you doing?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Do you like your classes?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What kinds of activities are available?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Are you enjoying Residential living?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How are you getting along with your roommate?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Are you feeling overwhelmed?  What can we do to help?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BD218-60CC-854E-A9CB-3138B25FD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6424" y="1837059"/>
            <a:ext cx="3679434" cy="4106541"/>
          </a:xfrm>
        </p:spPr>
        <p:txBody>
          <a:bodyPr>
            <a:normAutofit fontScale="77500" lnSpcReduction="20000"/>
          </a:bodyPr>
          <a:lstStyle/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How do you expect to handle the social life at H-SC?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What are our shared expectations in regards to academics and how do you feel you will balance social life with academic life?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How does academic performance affect financial aid?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D4C6-7E3C-EF47-ADCA-924661EB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Final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92826" y="1571878"/>
            <a:ext cx="8675370" cy="4788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11:30 – 12:15 p.m.	Lunch</a:t>
            </a:r>
          </a:p>
          <a:p>
            <a:pPr marL="0" indent="0">
              <a:buNone/>
            </a:pPr>
            <a:r>
              <a:rPr lang="en-US" sz="2400" dirty="0" smtClean="0"/>
              <a:t>12:15 – 1 p.m. 	Residence Hall Tours will leave from 			lunch location</a:t>
            </a:r>
          </a:p>
          <a:p>
            <a:pPr marL="0" indent="0">
              <a:buNone/>
            </a:pPr>
            <a:r>
              <a:rPr lang="en-US" sz="2400" dirty="0" smtClean="0"/>
              <a:t>1 – 4 p.m. 		Student Only Advising Sessions</a:t>
            </a:r>
          </a:p>
          <a:p>
            <a:pPr marL="0" indent="0">
              <a:buNone/>
            </a:pPr>
            <a:r>
              <a:rPr lang="en-US" sz="2400" dirty="0"/>
              <a:t>1 – 4 p.m. 		Parent Information Tables of 2</a:t>
            </a:r>
            <a:r>
              <a:rPr lang="en-US" sz="2400" baseline="30000" dirty="0"/>
              <a:t>nd</a:t>
            </a:r>
            <a:r>
              <a:rPr lang="en-US" sz="2400" dirty="0"/>
              <a:t> Floor of 			</a:t>
            </a:r>
            <a:r>
              <a:rPr lang="en-US" sz="2400" dirty="0" err="1" smtClean="0"/>
              <a:t>Bortz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Computing Center, Career Center, Housing, Student ID, Vehicle Decal, Student Health, Counseling, Office of Culture and Community, Global Ed and Study Abroad, Flemming Center for Entrepreneurship, and High Adventure Program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10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7AC3-2BC5-4400-B676-A325E426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Assistant to the DOS and OSA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6C463-A406-43FB-BFF6-A61AB36175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50" y="2057400"/>
            <a:ext cx="6107002" cy="41481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Desiree </a:t>
            </a:r>
            <a:r>
              <a:rPr lang="en-US" b="1" dirty="0" smtClean="0"/>
              <a:t>Lee</a:t>
            </a:r>
            <a:endParaRPr lang="en-US" b="1" dirty="0"/>
          </a:p>
          <a:p>
            <a:r>
              <a:rPr lang="en-US" dirty="0"/>
              <a:t>Executive Assistant to the Dean of Students and Office of Student Affairs</a:t>
            </a:r>
          </a:p>
          <a:p>
            <a:endParaRPr lang="en-US" dirty="0"/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Brown Student Center, 3</a:t>
            </a:r>
            <a:r>
              <a:rPr lang="en-US" sz="3040" baseline="30000" dirty="0"/>
              <a:t>rd</a:t>
            </a:r>
            <a:r>
              <a:rPr lang="en-US" sz="3040" dirty="0"/>
              <a:t> Floor 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(434) 223-6128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Dlee@hsc.edu</a:t>
            </a:r>
            <a:endParaRPr lang="en-US" sz="3040" dirty="0" smtClean="0"/>
          </a:p>
          <a:p>
            <a:pPr lvl="0">
              <a:spcBef>
                <a:spcPts val="1400"/>
              </a:spcBef>
              <a:buSzPts val="3330"/>
            </a:pPr>
            <a:endParaRPr lang="en-US" sz="304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install these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8141" y="1880177"/>
            <a:ext cx="2797492" cy="4471551"/>
          </a:xfrm>
        </p:spPr>
        <p:txBody>
          <a:bodyPr/>
          <a:lstStyle/>
          <a:p>
            <a:r>
              <a:rPr lang="en-US" dirty="0" err="1" smtClean="0"/>
              <a:t>Micosoft</a:t>
            </a:r>
            <a:r>
              <a:rPr lang="en-US" dirty="0" smtClean="0"/>
              <a:t> Authenticator</a:t>
            </a:r>
          </a:p>
          <a:p>
            <a:endParaRPr lang="en-US" dirty="0"/>
          </a:p>
          <a:p>
            <a:r>
              <a:rPr lang="en-US" dirty="0" smtClean="0"/>
              <a:t>Atrium </a:t>
            </a:r>
            <a:r>
              <a:rPr lang="en-US" dirty="0" smtClean="0"/>
              <a:t>Campus</a:t>
            </a:r>
          </a:p>
          <a:p>
            <a:endParaRPr lang="en-US" dirty="0"/>
          </a:p>
          <a:p>
            <a:r>
              <a:rPr lang="en-US" dirty="0" smtClean="0"/>
              <a:t>Microsoft </a:t>
            </a:r>
            <a:r>
              <a:rPr lang="en-US" dirty="0" smtClean="0"/>
              <a:t>Outlook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679" y="1837059"/>
            <a:ext cx="3545205" cy="4471552"/>
          </a:xfrm>
        </p:spPr>
        <p:txBody>
          <a:bodyPr/>
          <a:lstStyle/>
          <a:p>
            <a:r>
              <a:rPr lang="en-US" dirty="0" smtClean="0"/>
              <a:t>Helper </a:t>
            </a:r>
            <a:r>
              <a:rPr lang="en-US" dirty="0" err="1" smtClean="0"/>
              <a:t>Helper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Asset Essentials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11667" r="62497" b="74300"/>
          <a:stretch>
            <a:fillRect/>
          </a:stretch>
        </p:blipFill>
        <p:spPr bwMode="auto">
          <a:xfrm>
            <a:off x="691515" y="3379925"/>
            <a:ext cx="7715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9" t="15567" r="45473" b="74159"/>
          <a:stretch>
            <a:fillRect/>
          </a:stretch>
        </p:blipFill>
        <p:spPr bwMode="auto">
          <a:xfrm>
            <a:off x="613172" y="1712394"/>
            <a:ext cx="936626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9118" r="51205" b="74316"/>
          <a:stretch>
            <a:fillRect/>
          </a:stretch>
        </p:blipFill>
        <p:spPr bwMode="auto">
          <a:xfrm>
            <a:off x="4664073" y="1702029"/>
            <a:ext cx="8937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17720" r="47917" b="75046"/>
          <a:stretch>
            <a:fillRect/>
          </a:stretch>
        </p:blipFill>
        <p:spPr bwMode="auto">
          <a:xfrm>
            <a:off x="4696301" y="3252352"/>
            <a:ext cx="8810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2" y="4936540"/>
            <a:ext cx="952381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4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Conduct, Character, and Greek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/>
          <a:lstStyle/>
          <a:p>
            <a:pPr>
              <a:spcBef>
                <a:spcPts val="1400"/>
              </a:spcBef>
              <a:buSzPts val="3330"/>
            </a:pPr>
            <a:r>
              <a:rPr lang="en-US" sz="3040" b="1" dirty="0"/>
              <a:t>Dean Dwayne Bowyer </a:t>
            </a:r>
            <a:r>
              <a:rPr lang="en-US" sz="3040" b="1" dirty="0" smtClean="0"/>
              <a:t>’92 </a:t>
            </a:r>
            <a:endParaRPr lang="en-US" sz="3040" b="1" dirty="0"/>
          </a:p>
          <a:p>
            <a:pPr>
              <a:spcBef>
                <a:spcPts val="1400"/>
              </a:spcBef>
              <a:buSzPts val="3330"/>
            </a:pPr>
            <a:r>
              <a:rPr lang="en-US" sz="3040" dirty="0"/>
              <a:t>Associate Dean of Students for Student Conduct and Character &amp; Director of Greek Life</a:t>
            </a:r>
            <a:br>
              <a:rPr lang="en-US" sz="3040" dirty="0"/>
            </a:br>
            <a:endParaRPr lang="en-US" sz="3040" dirty="0"/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Brown Student Center, 3</a:t>
            </a:r>
            <a:r>
              <a:rPr lang="en-US" sz="3040" baseline="30000" dirty="0"/>
              <a:t>rd</a:t>
            </a:r>
            <a:r>
              <a:rPr lang="en-US" sz="3040" dirty="0"/>
              <a:t> Floor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(434) 223-6127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DBowyer@hsc.edu</a:t>
            </a:r>
            <a:endParaRPr lang="en-US" sz="3040" dirty="0" smtClean="0"/>
          </a:p>
          <a:p>
            <a:pPr lvl="0">
              <a:spcBef>
                <a:spcPts val="1400"/>
              </a:spcBef>
              <a:buSzPts val="3330"/>
            </a:pPr>
            <a:endParaRPr lang="en-US" sz="3040" dirty="0"/>
          </a:p>
        </p:txBody>
      </p:sp>
    </p:spTree>
    <p:extLst>
      <p:ext uri="{BB962C8B-B14F-4D97-AF65-F5344CB8AC3E}">
        <p14:creationId xmlns:p14="http://schemas.microsoft.com/office/powerpoint/2010/main" val="7624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488086A-F9BE-1047-B889-32FC9BE5F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F478B-C695-3B49-A408-2BCEA5056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2" y="6869113"/>
            <a:ext cx="7106799" cy="38893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Health/Counseling/Public Safety</a:t>
            </a:r>
          </a:p>
        </p:txBody>
      </p:sp>
    </p:spTree>
    <p:extLst>
      <p:ext uri="{BB962C8B-B14F-4D97-AF65-F5344CB8AC3E}">
        <p14:creationId xmlns:p14="http://schemas.microsoft.com/office/powerpoint/2010/main" val="6934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Student Development and Well-Being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149" y="2057400"/>
            <a:ext cx="8820819" cy="4148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  <a:buSzPts val="3330"/>
            </a:pPr>
            <a:r>
              <a:rPr lang="en-US" sz="3040" b="1" dirty="0"/>
              <a:t>Dean Renae </a:t>
            </a:r>
            <a:r>
              <a:rPr lang="en-US" sz="3040" b="1" dirty="0" smtClean="0"/>
              <a:t>Mancastroppa</a:t>
            </a:r>
            <a:endParaRPr lang="en-US" sz="3040" b="1" dirty="0"/>
          </a:p>
          <a:p>
            <a:pPr>
              <a:spcBef>
                <a:spcPts val="1400"/>
              </a:spcBef>
              <a:buSzPts val="3330"/>
            </a:pPr>
            <a:r>
              <a:rPr lang="en-US" sz="3000" dirty="0"/>
              <a:t>Associate Dean of Students for Student Development and Well-Being</a:t>
            </a:r>
            <a:endParaRPr lang="en-US" sz="3000" dirty="0">
              <a:cs typeface="Arial"/>
            </a:endParaRPr>
          </a:p>
          <a:p>
            <a:pPr marL="91440" lvl="0">
              <a:lnSpc>
                <a:spcPct val="80000"/>
              </a:lnSpc>
              <a:spcBef>
                <a:spcPts val="1400"/>
              </a:spcBef>
              <a:buClr>
                <a:schemeClr val="accent1"/>
              </a:buClr>
              <a:buSzPts val="3330"/>
            </a:pPr>
            <a:endParaRPr lang="en-US" sz="3040" i="1" dirty="0">
              <a:solidFill>
                <a:srgbClr val="3F3F3F"/>
              </a:solidFill>
              <a:sym typeface="Calibri"/>
            </a:endParaRP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Brown Student Center, 3</a:t>
            </a:r>
            <a:r>
              <a:rPr lang="en-US" sz="3040" baseline="30000" dirty="0"/>
              <a:t>rd</a:t>
            </a:r>
            <a:r>
              <a:rPr lang="en-US" sz="3040" dirty="0"/>
              <a:t> Floor  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/>
              <a:t>(434) 223-6318</a:t>
            </a:r>
          </a:p>
          <a:p>
            <a:pPr lvl="0">
              <a:spcBef>
                <a:spcPts val="1400"/>
              </a:spcBef>
              <a:buSzPts val="3330"/>
            </a:pPr>
            <a:r>
              <a:rPr lang="en-US" sz="3040" dirty="0" smtClean="0">
                <a:hlinkClick r:id="rId2"/>
              </a:rPr>
              <a:t>RMancastroppa@hsc.edu</a:t>
            </a:r>
            <a:endParaRPr lang="en-US" sz="3040" dirty="0" smtClean="0"/>
          </a:p>
          <a:p>
            <a:pPr lvl="0">
              <a:spcBef>
                <a:spcPts val="1400"/>
              </a:spcBef>
              <a:buSzPts val="3330"/>
            </a:pPr>
            <a:endParaRPr lang="en-US" sz="3040" dirty="0"/>
          </a:p>
        </p:txBody>
      </p:sp>
    </p:spTree>
    <p:extLst>
      <p:ext uri="{BB962C8B-B14F-4D97-AF65-F5344CB8AC3E}">
        <p14:creationId xmlns:p14="http://schemas.microsoft.com/office/powerpoint/2010/main" val="17573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0B5-73DC-C740-A863-1F605DC0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63" y="178121"/>
            <a:ext cx="8675370" cy="1440322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  <a:r>
              <a:rPr lang="en-US" baseline="30000" dirty="0">
                <a:latin typeface="Arial Black" panose="020B0A04020102020204" pitchFamily="34" charset="0"/>
              </a:rPr>
              <a:t>rd</a:t>
            </a:r>
            <a:r>
              <a:rPr lang="en-US" dirty="0">
                <a:latin typeface="Arial Black" panose="020B0A04020102020204" pitchFamily="34" charset="0"/>
              </a:rPr>
              <a:t> Millennium Classrooms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2F3E-11DF-E94C-8CED-426BA9A34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7913" y="2166562"/>
            <a:ext cx="4322067" cy="2131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u="sng" dirty="0">
                <a:cs typeface="Arial"/>
              </a:rPr>
              <a:t>Online Courses</a:t>
            </a:r>
          </a:p>
          <a:p>
            <a:pPr algn="ctr"/>
            <a:r>
              <a:rPr lang="en-US" sz="2800" dirty="0">
                <a:cs typeface="Arial" panose="020B0604020202020204"/>
              </a:rPr>
              <a:t>-Alcohol Wise</a:t>
            </a:r>
          </a:p>
          <a:p>
            <a:pPr algn="ctr"/>
            <a:r>
              <a:rPr lang="en-US" sz="2800" dirty="0" smtClean="0">
                <a:cs typeface="Arial" panose="020B0604020202020204"/>
              </a:rPr>
              <a:t>-Hazing and Hosting</a:t>
            </a:r>
            <a:endParaRPr lang="en-US" sz="2800" dirty="0">
              <a:cs typeface="Arial" panose="020B0604020202020204"/>
            </a:endParaRPr>
          </a:p>
          <a:p>
            <a:pPr algn="ctr"/>
            <a:r>
              <a:rPr lang="en-US" sz="2800" dirty="0">
                <a:cs typeface="Arial" panose="020B0604020202020204"/>
              </a:rPr>
              <a:t>-Consent &amp; Respect</a:t>
            </a:r>
          </a:p>
          <a:p>
            <a:endParaRPr lang="en-US" sz="3040" dirty="0"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115" y="4778346"/>
            <a:ext cx="914322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cs typeface="Arial"/>
              </a:rPr>
              <a:t>Access from </a:t>
            </a:r>
            <a:r>
              <a:rPr lang="en-US" sz="2800" dirty="0">
                <a:cs typeface="Arial"/>
              </a:rPr>
              <a:t>Enrollment Checklist, H-SC Email, Web: 3rd Millennium Classrooms Student Login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93C46-4D32-C598-8F27-A495EC0E43A7}"/>
              </a:ext>
            </a:extLst>
          </p:cNvPr>
          <p:cNvSpPr txBox="1"/>
          <p:nvPr/>
        </p:nvSpPr>
        <p:spPr>
          <a:xfrm>
            <a:off x="1806725" y="1279891"/>
            <a:ext cx="57107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cs typeface="Arial"/>
              </a:rPr>
              <a:t>COMPLETE BY </a:t>
            </a:r>
            <a:r>
              <a:rPr lang="en-US" sz="3200" b="1" dirty="0">
                <a:cs typeface="Arial"/>
              </a:rPr>
              <a:t>AUGUST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80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-SC Presentation Template [Read-Only]" id="{667BCC4C-F1C5-4B63-A4EC-A89A9B29B9E9}" vid="{DBC4F35F-E051-4A2D-8DFC-0278D5EA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H-SC Presentation Template 2021</Template>
  <TotalTime>14530</TotalTime>
  <Words>1103</Words>
  <Application>Microsoft Office PowerPoint</Application>
  <PresentationFormat>Custom</PresentationFormat>
  <Paragraphs>207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Calibri</vt:lpstr>
      <vt:lpstr>Gill Sans SemiBold</vt:lpstr>
      <vt:lpstr>Office Theme</vt:lpstr>
      <vt:lpstr>SUMMER ORIENTATION</vt:lpstr>
      <vt:lpstr>PowerPoint Presentation</vt:lpstr>
      <vt:lpstr>Dean of Students</vt:lpstr>
      <vt:lpstr>Executive Assistant to the DOS and OSA</vt:lpstr>
      <vt:lpstr>Please install these APPS</vt:lpstr>
      <vt:lpstr>Conduct, Character, and Greek Life</vt:lpstr>
      <vt:lpstr>PowerPoint Presentation</vt:lpstr>
      <vt:lpstr>Student Development and Well-Being</vt:lpstr>
      <vt:lpstr>3rd Millennium Classrooms</vt:lpstr>
      <vt:lpstr>Police and Public Safety</vt:lpstr>
      <vt:lpstr>Counseling Center</vt:lpstr>
      <vt:lpstr>Student Health Center</vt:lpstr>
      <vt:lpstr>Student Health Center</vt:lpstr>
      <vt:lpstr>Student Health Center</vt:lpstr>
      <vt:lpstr>High Adventure</vt:lpstr>
      <vt:lpstr>Housing and Residential Life</vt:lpstr>
      <vt:lpstr>Break</vt:lpstr>
      <vt:lpstr>PowerPoint Presentation</vt:lpstr>
      <vt:lpstr>Academic Program</vt:lpstr>
      <vt:lpstr>Academic Program</vt:lpstr>
      <vt:lpstr>Student Academic Support</vt:lpstr>
      <vt:lpstr>PowerPoint Presentation</vt:lpstr>
      <vt:lpstr>Culture and Community</vt:lpstr>
      <vt:lpstr>Culture and Community</vt:lpstr>
      <vt:lpstr>Civic Engagement</vt:lpstr>
      <vt:lpstr>Students Walk to the  Brown Student Center</vt:lpstr>
      <vt:lpstr>PowerPoint Presentation</vt:lpstr>
      <vt:lpstr>Parent Session</vt:lpstr>
      <vt:lpstr>High School vs. College Life</vt:lpstr>
      <vt:lpstr>Freshman Year: Know Thyself</vt:lpstr>
      <vt:lpstr>PowerPoint Presentation</vt:lpstr>
      <vt:lpstr>Expectations for Students</vt:lpstr>
      <vt:lpstr>Freshman Year: Encourage Your Sons</vt:lpstr>
      <vt:lpstr>Freshman Year: Encourage Your Sons</vt:lpstr>
      <vt:lpstr>Freshman Year: Encourage Your Sons</vt:lpstr>
      <vt:lpstr>Most importantly - Talk to Your Sons</vt:lpstr>
      <vt:lpstr>Final 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H-SC PRESENTATION</dc:title>
  <dc:creator>Gordon Neal</dc:creator>
  <cp:lastModifiedBy>Sandy P. Cooke</cp:lastModifiedBy>
  <cp:revision>51</cp:revision>
  <cp:lastPrinted>2025-05-14T17:49:50Z</cp:lastPrinted>
  <dcterms:created xsi:type="dcterms:W3CDTF">2023-05-19T17:15:14Z</dcterms:created>
  <dcterms:modified xsi:type="dcterms:W3CDTF">2025-06-18T18:56:22Z</dcterms:modified>
</cp:coreProperties>
</file>